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889" r:id="rId2"/>
    <p:sldId id="925" r:id="rId3"/>
    <p:sldId id="926" r:id="rId4"/>
    <p:sldId id="927" r:id="rId5"/>
    <p:sldId id="928" r:id="rId6"/>
    <p:sldId id="929" r:id="rId7"/>
    <p:sldId id="930" r:id="rId8"/>
    <p:sldId id="896" r:id="rId9"/>
    <p:sldId id="897" r:id="rId10"/>
    <p:sldId id="813" r:id="rId11"/>
    <p:sldId id="917" r:id="rId12"/>
    <p:sldId id="898" r:id="rId13"/>
    <p:sldId id="899" r:id="rId14"/>
    <p:sldId id="861" r:id="rId15"/>
    <p:sldId id="863" r:id="rId16"/>
    <p:sldId id="807" r:id="rId17"/>
    <p:sldId id="865" r:id="rId18"/>
    <p:sldId id="866" r:id="rId19"/>
    <p:sldId id="867" r:id="rId20"/>
    <p:sldId id="864" r:id="rId21"/>
    <p:sldId id="868" r:id="rId22"/>
    <p:sldId id="918" r:id="rId23"/>
    <p:sldId id="900" r:id="rId24"/>
    <p:sldId id="924" r:id="rId25"/>
    <p:sldId id="872" r:id="rId26"/>
    <p:sldId id="873" r:id="rId27"/>
    <p:sldId id="870" r:id="rId28"/>
    <p:sldId id="871" r:id="rId29"/>
    <p:sldId id="874" r:id="rId30"/>
    <p:sldId id="902" r:id="rId31"/>
    <p:sldId id="903" r:id="rId32"/>
    <p:sldId id="877" r:id="rId33"/>
    <p:sldId id="878" r:id="rId34"/>
    <p:sldId id="879" r:id="rId35"/>
    <p:sldId id="875" r:id="rId36"/>
    <p:sldId id="906" r:id="rId37"/>
    <p:sldId id="907" r:id="rId38"/>
    <p:sldId id="885" r:id="rId39"/>
    <p:sldId id="886" r:id="rId40"/>
    <p:sldId id="883" r:id="rId41"/>
    <p:sldId id="919" r:id="rId42"/>
    <p:sldId id="920" r:id="rId43"/>
    <p:sldId id="921" r:id="rId44"/>
    <p:sldId id="922" r:id="rId45"/>
    <p:sldId id="923" r:id="rId46"/>
    <p:sldId id="904" r:id="rId47"/>
    <p:sldId id="905" r:id="rId48"/>
    <p:sldId id="880" r:id="rId49"/>
    <p:sldId id="881" r:id="rId50"/>
    <p:sldId id="882" r:id="rId51"/>
    <p:sldId id="876" r:id="rId52"/>
    <p:sldId id="908" r:id="rId53"/>
    <p:sldId id="909" r:id="rId54"/>
    <p:sldId id="887" r:id="rId55"/>
    <p:sldId id="884" r:id="rId5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3072"/>
    <a:srgbClr val="FFFF65"/>
    <a:srgbClr val="B4B4B5"/>
    <a:srgbClr val="AACAE8"/>
    <a:srgbClr val="245888"/>
    <a:srgbClr val="FF0000"/>
    <a:srgbClr val="7195E7"/>
    <a:srgbClr val="FFFFFF"/>
    <a:srgbClr val="000000"/>
    <a:srgbClr val="417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7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76" y="11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64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795F2-FFE0-42CE-BDA3-1E8BAF717EFB}" type="datetimeFigureOut">
              <a:rPr lang="ko-KR" altLang="en-US" smtClean="0"/>
              <a:t>2021-02-18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C597A-56D2-4B6D-8F2D-C6422690BB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8825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C597A-56D2-4B6D-8F2D-C6422690BB8F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4100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C597A-56D2-4B6D-8F2D-C6422690BB8F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6268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C597A-56D2-4B6D-8F2D-C6422690BB8F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3859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C597A-56D2-4B6D-8F2D-C6422690BB8F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5668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A3E1-CCE4-45ED-B8CE-C01114CAFCE3}" type="datetimeFigureOut">
              <a:rPr lang="ko-KR" altLang="en-US" smtClean="0"/>
              <a:t>2021-02-18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76E8-94B4-404F-B42A-2CC47F966D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4033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A3E1-CCE4-45ED-B8CE-C01114CAFCE3}" type="datetimeFigureOut">
              <a:rPr lang="ko-KR" altLang="en-US" smtClean="0"/>
              <a:t>2021-02-18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76E8-94B4-404F-B42A-2CC47F966D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0210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A3E1-CCE4-45ED-B8CE-C01114CAFCE3}" type="datetimeFigureOut">
              <a:rPr lang="ko-KR" altLang="en-US" smtClean="0"/>
              <a:t>2021-02-18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76E8-94B4-404F-B42A-2CC47F966D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460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A3E1-CCE4-45ED-B8CE-C01114CAFCE3}" type="datetimeFigureOut">
              <a:rPr lang="ko-KR" altLang="en-US" smtClean="0"/>
              <a:t>2021-02-18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76E8-94B4-404F-B42A-2CC47F966D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9809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A3E1-CCE4-45ED-B8CE-C01114CAFCE3}" type="datetimeFigureOut">
              <a:rPr lang="ko-KR" altLang="en-US" smtClean="0"/>
              <a:t>2021-02-18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76E8-94B4-404F-B42A-2CC47F966D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0456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A3E1-CCE4-45ED-B8CE-C01114CAFCE3}" type="datetimeFigureOut">
              <a:rPr lang="ko-KR" altLang="en-US" smtClean="0"/>
              <a:t>2021-02-18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76E8-94B4-404F-B42A-2CC47F966D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6286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A3E1-CCE4-45ED-B8CE-C01114CAFCE3}" type="datetimeFigureOut">
              <a:rPr lang="ko-KR" altLang="en-US" smtClean="0"/>
              <a:t>2021-02-18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76E8-94B4-404F-B42A-2CC47F966D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206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A3E1-CCE4-45ED-B8CE-C01114CAFCE3}" type="datetimeFigureOut">
              <a:rPr lang="ko-KR" altLang="en-US" smtClean="0"/>
              <a:t>2021-02-18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76E8-94B4-404F-B42A-2CC47F966D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2952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A3E1-CCE4-45ED-B8CE-C01114CAFCE3}" type="datetimeFigureOut">
              <a:rPr lang="ko-KR" altLang="en-US" smtClean="0"/>
              <a:t>2021-02-18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76E8-94B4-404F-B42A-2CC47F966D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7078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A3E1-CCE4-45ED-B8CE-C01114CAFCE3}" type="datetimeFigureOut">
              <a:rPr lang="ko-KR" altLang="en-US" smtClean="0"/>
              <a:t>2021-02-18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76E8-94B4-404F-B42A-2CC47F966D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2994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DA3E1-CCE4-45ED-B8CE-C01114CAFCE3}" type="datetimeFigureOut">
              <a:rPr lang="ko-KR" altLang="en-US" smtClean="0"/>
              <a:t>2021-02-18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76E8-94B4-404F-B42A-2CC47F966D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3659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DA3E1-CCE4-45ED-B8CE-C01114CAFCE3}" type="datetimeFigureOut">
              <a:rPr lang="ko-KR" altLang="en-US" smtClean="0"/>
              <a:t>2021-02-18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F76E8-94B4-404F-B42A-2CC47F966D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986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.hrd.go.kr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2.png"/><Relationship Id="rId4" Type="http://schemas.openxmlformats.org/officeDocument/2006/relationships/image" Target="../media/image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4.png"/><Relationship Id="rId4" Type="http://schemas.openxmlformats.org/officeDocument/2006/relationships/image" Target="../media/image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.hrd.go.kr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1207943" y="47625"/>
            <a:ext cx="9734204" cy="6741621"/>
            <a:chOff x="1579418" y="58189"/>
            <a:chExt cx="9734204" cy="6741621"/>
          </a:xfrm>
        </p:grpSpPr>
        <p:grpSp>
          <p:nvGrpSpPr>
            <p:cNvPr id="7" name="그룹 6"/>
            <p:cNvGrpSpPr/>
            <p:nvPr/>
          </p:nvGrpSpPr>
          <p:grpSpPr>
            <a:xfrm>
              <a:off x="1579418" y="58189"/>
              <a:ext cx="9734204" cy="6741621"/>
              <a:chOff x="1403521" y="0"/>
              <a:chExt cx="9498098" cy="6613555"/>
            </a:xfrm>
          </p:grpSpPr>
          <p:sp>
            <p:nvSpPr>
              <p:cNvPr id="11" name="Freeform 47"/>
              <p:cNvSpPr>
                <a:spLocks/>
              </p:cNvSpPr>
              <p:nvPr/>
            </p:nvSpPr>
            <p:spPr bwMode="auto">
              <a:xfrm>
                <a:off x="1403521" y="0"/>
                <a:ext cx="9498098" cy="6613555"/>
              </a:xfrm>
              <a:custGeom>
                <a:avLst/>
                <a:gdLst>
                  <a:gd name="T0" fmla="*/ 1378 w 1423"/>
                  <a:gd name="T1" fmla="*/ 0 h 974"/>
                  <a:gd name="T2" fmla="*/ 45 w 1423"/>
                  <a:gd name="T3" fmla="*/ 0 h 974"/>
                  <a:gd name="T4" fmla="*/ 0 w 1423"/>
                  <a:gd name="T5" fmla="*/ 45 h 974"/>
                  <a:gd name="T6" fmla="*/ 0 w 1423"/>
                  <a:gd name="T7" fmla="*/ 218 h 974"/>
                  <a:gd name="T8" fmla="*/ 0 w 1423"/>
                  <a:gd name="T9" fmla="*/ 929 h 974"/>
                  <a:gd name="T10" fmla="*/ 45 w 1423"/>
                  <a:gd name="T11" fmla="*/ 974 h 974"/>
                  <a:gd name="T12" fmla="*/ 1378 w 1423"/>
                  <a:gd name="T13" fmla="*/ 974 h 974"/>
                  <a:gd name="T14" fmla="*/ 1423 w 1423"/>
                  <a:gd name="T15" fmla="*/ 929 h 974"/>
                  <a:gd name="T16" fmla="*/ 1423 w 1423"/>
                  <a:gd name="T17" fmla="*/ 45 h 974"/>
                  <a:gd name="T18" fmla="*/ 1378 w 1423"/>
                  <a:gd name="T19" fmla="*/ 0 h 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23" h="974">
                    <a:moveTo>
                      <a:pt x="1378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0"/>
                      <a:pt x="0" y="45"/>
                    </a:cubicBezTo>
                    <a:cubicBezTo>
                      <a:pt x="0" y="218"/>
                      <a:pt x="0" y="218"/>
                      <a:pt x="0" y="218"/>
                    </a:cubicBezTo>
                    <a:cubicBezTo>
                      <a:pt x="0" y="929"/>
                      <a:pt x="0" y="929"/>
                      <a:pt x="0" y="929"/>
                    </a:cubicBezTo>
                    <a:cubicBezTo>
                      <a:pt x="0" y="954"/>
                      <a:pt x="20" y="974"/>
                      <a:pt x="45" y="974"/>
                    </a:cubicBezTo>
                    <a:cubicBezTo>
                      <a:pt x="1378" y="974"/>
                      <a:pt x="1378" y="974"/>
                      <a:pt x="1378" y="974"/>
                    </a:cubicBezTo>
                    <a:cubicBezTo>
                      <a:pt x="1403" y="974"/>
                      <a:pt x="1423" y="954"/>
                      <a:pt x="1423" y="929"/>
                    </a:cubicBezTo>
                    <a:cubicBezTo>
                      <a:pt x="1423" y="45"/>
                      <a:pt x="1423" y="45"/>
                      <a:pt x="1423" y="45"/>
                    </a:cubicBezTo>
                    <a:cubicBezTo>
                      <a:pt x="1423" y="20"/>
                      <a:pt x="1403" y="0"/>
                      <a:pt x="1378" y="0"/>
                    </a:cubicBezTo>
                    <a:close/>
                  </a:path>
                </a:pathLst>
              </a:custGeom>
              <a:solidFill>
                <a:srgbClr val="D2D3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675" dirty="0">
                  <a:solidFill>
                    <a:schemeClr val="tx2"/>
                  </a:solidFill>
                  <a:latin typeface="Source Serif Pro" panose="02040603050405020204" pitchFamily="18" charset="0"/>
                </a:endParaRPr>
              </a:p>
            </p:txBody>
          </p:sp>
          <p:sp>
            <p:nvSpPr>
              <p:cNvPr id="12" name="Freeform 48"/>
              <p:cNvSpPr>
                <a:spLocks/>
              </p:cNvSpPr>
              <p:nvPr/>
            </p:nvSpPr>
            <p:spPr bwMode="auto">
              <a:xfrm>
                <a:off x="1436921" y="33948"/>
                <a:ext cx="9437987" cy="6545656"/>
              </a:xfrm>
              <a:custGeom>
                <a:avLst/>
                <a:gdLst>
                  <a:gd name="T0" fmla="*/ 40 w 1414"/>
                  <a:gd name="T1" fmla="*/ 964 h 964"/>
                  <a:gd name="T2" fmla="*/ 0 w 1414"/>
                  <a:gd name="T3" fmla="*/ 924 h 964"/>
                  <a:gd name="T4" fmla="*/ 0 w 1414"/>
                  <a:gd name="T5" fmla="*/ 40 h 964"/>
                  <a:gd name="T6" fmla="*/ 40 w 1414"/>
                  <a:gd name="T7" fmla="*/ 0 h 964"/>
                  <a:gd name="T8" fmla="*/ 1373 w 1414"/>
                  <a:gd name="T9" fmla="*/ 0 h 964"/>
                  <a:gd name="T10" fmla="*/ 1414 w 1414"/>
                  <a:gd name="T11" fmla="*/ 40 h 964"/>
                  <a:gd name="T12" fmla="*/ 1414 w 1414"/>
                  <a:gd name="T13" fmla="*/ 924 h 964"/>
                  <a:gd name="T14" fmla="*/ 1373 w 1414"/>
                  <a:gd name="T15" fmla="*/ 964 h 964"/>
                  <a:gd name="T16" fmla="*/ 40 w 1414"/>
                  <a:gd name="T17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4" h="964">
                    <a:moveTo>
                      <a:pt x="40" y="964"/>
                    </a:moveTo>
                    <a:cubicBezTo>
                      <a:pt x="18" y="964"/>
                      <a:pt x="0" y="946"/>
                      <a:pt x="0" y="924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1373" y="0"/>
                      <a:pt x="1373" y="0"/>
                      <a:pt x="1373" y="0"/>
                    </a:cubicBezTo>
                    <a:cubicBezTo>
                      <a:pt x="1396" y="0"/>
                      <a:pt x="1414" y="18"/>
                      <a:pt x="1414" y="40"/>
                    </a:cubicBezTo>
                    <a:cubicBezTo>
                      <a:pt x="1414" y="924"/>
                      <a:pt x="1414" y="924"/>
                      <a:pt x="1414" y="924"/>
                    </a:cubicBezTo>
                    <a:cubicBezTo>
                      <a:pt x="1414" y="946"/>
                      <a:pt x="1396" y="964"/>
                      <a:pt x="1373" y="964"/>
                    </a:cubicBezTo>
                    <a:lnTo>
                      <a:pt x="40" y="964"/>
                    </a:lnTo>
                    <a:close/>
                  </a:path>
                </a:pathLst>
              </a:custGeom>
              <a:solidFill>
                <a:srgbClr val="D9D9D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675" dirty="0">
                  <a:solidFill>
                    <a:schemeClr val="tx2"/>
                  </a:solidFill>
                  <a:latin typeface="Source Serif Pro" panose="02040603050405020204" pitchFamily="18" charset="0"/>
                </a:endParaRPr>
              </a:p>
            </p:txBody>
          </p:sp>
          <p:sp>
            <p:nvSpPr>
              <p:cNvPr id="13" name="Rectangle 52"/>
              <p:cNvSpPr>
                <a:spLocks noChangeArrowheads="1"/>
              </p:cNvSpPr>
              <p:nvPr/>
            </p:nvSpPr>
            <p:spPr bwMode="auto">
              <a:xfrm>
                <a:off x="1750850" y="448146"/>
                <a:ext cx="8810123" cy="5656155"/>
              </a:xfrm>
              <a:prstGeom prst="rect">
                <a:avLst/>
              </a:prstGeom>
              <a:solidFill>
                <a:srgbClr val="B4B4B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675" dirty="0">
                  <a:solidFill>
                    <a:schemeClr val="tx2"/>
                  </a:solidFill>
                  <a:latin typeface="Source Serif Pro" panose="02040603050405020204" pitchFamily="18" charset="0"/>
                </a:endParaRPr>
              </a:p>
            </p:txBody>
          </p:sp>
          <p:sp>
            <p:nvSpPr>
              <p:cNvPr id="14" name="Oval 54"/>
              <p:cNvSpPr>
                <a:spLocks noChangeArrowheads="1"/>
              </p:cNvSpPr>
              <p:nvPr/>
            </p:nvSpPr>
            <p:spPr bwMode="auto">
              <a:xfrm>
                <a:off x="6099138" y="210492"/>
                <a:ext cx="100192" cy="101854"/>
              </a:xfrm>
              <a:prstGeom prst="ellipse">
                <a:avLst/>
              </a:prstGeom>
              <a:solidFill>
                <a:srgbClr val="2C2C2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675" dirty="0">
                  <a:solidFill>
                    <a:schemeClr val="tx2"/>
                  </a:solidFill>
                  <a:latin typeface="Source Serif Pro" panose="02040603050405020204" pitchFamily="18" charset="0"/>
                </a:endParaRPr>
              </a:p>
            </p:txBody>
          </p:sp>
          <p:sp>
            <p:nvSpPr>
              <p:cNvPr id="15" name="Oval 55"/>
              <p:cNvSpPr>
                <a:spLocks noChangeArrowheads="1"/>
              </p:cNvSpPr>
              <p:nvPr/>
            </p:nvSpPr>
            <p:spPr bwMode="auto">
              <a:xfrm>
                <a:off x="6099138" y="203703"/>
                <a:ext cx="100192" cy="95061"/>
              </a:xfrm>
              <a:prstGeom prst="ellipse">
                <a:avLst/>
              </a:prstGeom>
              <a:solidFill>
                <a:srgbClr val="0A0A0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675" dirty="0">
                  <a:solidFill>
                    <a:schemeClr val="tx2"/>
                  </a:solidFill>
                  <a:latin typeface="Source Serif Pro" panose="02040603050405020204" pitchFamily="18" charset="0"/>
                </a:endParaRPr>
              </a:p>
            </p:txBody>
          </p:sp>
          <p:sp>
            <p:nvSpPr>
              <p:cNvPr id="16" name="Oval 56"/>
              <p:cNvSpPr>
                <a:spLocks noChangeArrowheads="1"/>
              </p:cNvSpPr>
              <p:nvPr/>
            </p:nvSpPr>
            <p:spPr bwMode="auto">
              <a:xfrm>
                <a:off x="6119173" y="217282"/>
                <a:ext cx="60117" cy="6790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675" dirty="0">
                  <a:solidFill>
                    <a:schemeClr val="tx2"/>
                  </a:solidFill>
                  <a:latin typeface="Source Serif Pro" panose="02040603050405020204" pitchFamily="18" charset="0"/>
                </a:endParaRPr>
              </a:p>
            </p:txBody>
          </p:sp>
          <p:sp>
            <p:nvSpPr>
              <p:cNvPr id="17" name="Oval 57"/>
              <p:cNvSpPr>
                <a:spLocks noChangeArrowheads="1"/>
              </p:cNvSpPr>
              <p:nvPr/>
            </p:nvSpPr>
            <p:spPr bwMode="auto">
              <a:xfrm>
                <a:off x="6132532" y="237652"/>
                <a:ext cx="33400" cy="33953"/>
              </a:xfrm>
              <a:prstGeom prst="ellipse">
                <a:avLst/>
              </a:prstGeom>
              <a:solidFill>
                <a:srgbClr val="2C99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675" dirty="0">
                  <a:solidFill>
                    <a:schemeClr val="tx2"/>
                  </a:solidFill>
                  <a:latin typeface="Source Serif Pro" panose="02040603050405020204" pitchFamily="18" charset="0"/>
                </a:endParaRPr>
              </a:p>
            </p:txBody>
          </p:sp>
          <p:sp>
            <p:nvSpPr>
              <p:cNvPr id="18" name="Freeform 58"/>
              <p:cNvSpPr>
                <a:spLocks/>
              </p:cNvSpPr>
              <p:nvPr/>
            </p:nvSpPr>
            <p:spPr bwMode="auto">
              <a:xfrm>
                <a:off x="6145891" y="244445"/>
                <a:ext cx="6682" cy="13581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2 h 2"/>
                  <a:gd name="T4" fmla="*/ 0 w 1"/>
                  <a:gd name="T5" fmla="*/ 1 h 2"/>
                  <a:gd name="T6" fmla="*/ 1 w 1"/>
                  <a:gd name="T7" fmla="*/ 0 h 2"/>
                  <a:gd name="T8" fmla="*/ 1 w 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lnTo>
                      <a:pt x="1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675" dirty="0">
                  <a:solidFill>
                    <a:schemeClr val="tx2"/>
                  </a:solidFill>
                  <a:latin typeface="Source Serif Pro" panose="02040603050405020204" pitchFamily="18" charset="0"/>
                </a:endParaRPr>
              </a:p>
            </p:txBody>
          </p:sp>
        </p:grpSp>
        <p:pic>
          <p:nvPicPr>
            <p:cNvPr id="8" name="그림 7"/>
            <p:cNvPicPr>
              <a:picLocks noChangeAspect="1"/>
            </p:cNvPicPr>
            <p:nvPr/>
          </p:nvPicPr>
          <p:blipFill rotWithShape="1">
            <a:blip r:embed="rId2"/>
            <a:srcRect l="13166" t="13160" r="23479" b="12401"/>
            <a:stretch/>
          </p:blipFill>
          <p:spPr>
            <a:xfrm>
              <a:off x="1924456" y="515013"/>
              <a:ext cx="9049323" cy="5770095"/>
            </a:xfrm>
            <a:prstGeom prst="rect">
              <a:avLst/>
            </a:prstGeom>
          </p:spPr>
        </p:pic>
      </p:grpSp>
      <p:sp>
        <p:nvSpPr>
          <p:cNvPr id="19" name="직사각형 18"/>
          <p:cNvSpPr/>
          <p:nvPr/>
        </p:nvSpPr>
        <p:spPr>
          <a:xfrm>
            <a:off x="1552981" y="2173451"/>
            <a:ext cx="9058594" cy="1698365"/>
          </a:xfrm>
          <a:prstGeom prst="rect">
            <a:avLst/>
          </a:prstGeom>
          <a:gradFill flip="none" rotWithShape="1">
            <a:gsLst>
              <a:gs pos="0">
                <a:srgbClr val="A1A2A4">
                  <a:tint val="66000"/>
                  <a:satMod val="160000"/>
                </a:srgbClr>
              </a:gs>
              <a:gs pos="50000">
                <a:srgbClr val="A1A2A4">
                  <a:tint val="44500"/>
                  <a:satMod val="160000"/>
                </a:srgbClr>
              </a:gs>
              <a:gs pos="100000">
                <a:srgbClr val="A1A2A4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600" dirty="0" err="1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산학일체형</a:t>
            </a:r>
            <a:r>
              <a:rPr lang="ko-KR" altLang="en-US" sz="36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3600" dirty="0" err="1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도제학교</a:t>
            </a:r>
            <a:endParaRPr lang="en-US" altLang="ko-KR" sz="36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en-US" altLang="ko-KR" sz="36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HRD-Net </a:t>
            </a:r>
            <a:r>
              <a:rPr lang="ko-KR" altLang="en-US" sz="36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학습근로자용 </a:t>
            </a:r>
            <a:r>
              <a:rPr lang="ko-KR" altLang="en-US" sz="3600" dirty="0" err="1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실무가이드</a:t>
            </a:r>
            <a:endParaRPr lang="ko-KR" altLang="en-US" sz="36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1552981" y="5357004"/>
            <a:ext cx="9067865" cy="911207"/>
            <a:chOff x="1552981" y="5357004"/>
            <a:chExt cx="9067865" cy="911207"/>
          </a:xfrm>
        </p:grpSpPr>
        <p:sp>
          <p:nvSpPr>
            <p:cNvPr id="2" name="직사각형 1"/>
            <p:cNvSpPr/>
            <p:nvPr/>
          </p:nvSpPr>
          <p:spPr>
            <a:xfrm>
              <a:off x="1552981" y="5357004"/>
              <a:ext cx="9067865" cy="911207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모서리가 둥근 직사각형 2"/>
            <p:cNvSpPr/>
            <p:nvPr/>
          </p:nvSpPr>
          <p:spPr>
            <a:xfrm>
              <a:off x="1758647" y="5469146"/>
              <a:ext cx="8695427" cy="67286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3" name="그림 22">
              <a:extLst>
                <a:ext uri="{FF2B5EF4-FFF2-40B4-BE49-F238E27FC236}">
                  <a16:creationId xmlns:a16="http://schemas.microsoft.com/office/drawing/2014/main" id="{5EA6F6B2-207F-47B8-9C9C-9332A29DC1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43246" y="5565539"/>
              <a:ext cx="1749584" cy="496984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5510" y="5565539"/>
              <a:ext cx="1731684" cy="493201"/>
            </a:xfrm>
            <a:prstGeom prst="rect">
              <a:avLst/>
            </a:prstGeom>
          </p:spPr>
        </p:pic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2810" y="5613104"/>
              <a:ext cx="3184475" cy="391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63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235" y="206738"/>
            <a:ext cx="2980594" cy="6444524"/>
          </a:xfrm>
          <a:prstGeom prst="rect">
            <a:avLst/>
          </a:prstGeom>
        </p:spPr>
      </p:pic>
      <p:grpSp>
        <p:nvGrpSpPr>
          <p:cNvPr id="24" name="그룹 23"/>
          <p:cNvGrpSpPr/>
          <p:nvPr/>
        </p:nvGrpSpPr>
        <p:grpSpPr>
          <a:xfrm>
            <a:off x="2437790" y="5373567"/>
            <a:ext cx="1369279" cy="669016"/>
            <a:chOff x="2881311" y="5584582"/>
            <a:chExt cx="1369279" cy="669016"/>
          </a:xfrm>
        </p:grpSpPr>
        <p:sp>
          <p:nvSpPr>
            <p:cNvPr id="21" name="직사각형 20"/>
            <p:cNvSpPr/>
            <p:nvPr/>
          </p:nvSpPr>
          <p:spPr>
            <a:xfrm>
              <a:off x="3469452" y="5701149"/>
              <a:ext cx="781138" cy="43588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2" name="그림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1311" y="5584582"/>
              <a:ext cx="669016" cy="669016"/>
            </a:xfrm>
            <a:prstGeom prst="rect">
              <a:avLst/>
            </a:prstGeom>
          </p:spPr>
        </p:pic>
      </p:grp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442" y="206738"/>
            <a:ext cx="2980594" cy="6444528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grpSp>
        <p:nvGrpSpPr>
          <p:cNvPr id="25" name="그룹 24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8" name="오각형 27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비콘</a:t>
              </a:r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 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출결 방법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30" name="갈매기형 수장 29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529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443" y="206736"/>
            <a:ext cx="2980592" cy="6444524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8489564" y="5734048"/>
            <a:ext cx="745969" cy="35389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623" y="5576485"/>
            <a:ext cx="669016" cy="669016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4" y="206737"/>
            <a:ext cx="2980592" cy="6444523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3041806" y="5734048"/>
            <a:ext cx="745969" cy="35389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865" y="5576485"/>
            <a:ext cx="669016" cy="669016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8877300" y="4572000"/>
            <a:ext cx="1333519" cy="355600"/>
          </a:xfrm>
          <a:prstGeom prst="rect">
            <a:avLst/>
          </a:prstGeom>
          <a:solidFill>
            <a:srgbClr val="FFFF65">
              <a:alpha val="3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8672666" y="4036885"/>
            <a:ext cx="1742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*</a:t>
            </a:r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주의</a:t>
            </a:r>
            <a:r>
              <a:rPr lang="en-US" altLang="ko-K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*</a:t>
            </a:r>
          </a:p>
          <a:p>
            <a:r>
              <a:rPr lang="ko-KR" alt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퇴실시간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확인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!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354171" y="3105832"/>
            <a:ext cx="1588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입실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/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퇴실 시 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버튼 클릭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19" name="오각형 18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비콘</a:t>
              </a:r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 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출결 방법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4" name="갈매기형 수장 23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976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1207943" y="47625"/>
            <a:ext cx="9734204" cy="6741621"/>
            <a:chOff x="1403521" y="0"/>
            <a:chExt cx="9498098" cy="6613555"/>
          </a:xfrm>
        </p:grpSpPr>
        <p:sp>
          <p:nvSpPr>
            <p:cNvPr id="21" name="Freeform 47"/>
            <p:cNvSpPr>
              <a:spLocks/>
            </p:cNvSpPr>
            <p:nvPr/>
          </p:nvSpPr>
          <p:spPr bwMode="auto">
            <a:xfrm>
              <a:off x="1403521" y="0"/>
              <a:ext cx="9498098" cy="6613555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2" name="Freeform 48"/>
            <p:cNvSpPr>
              <a:spLocks/>
            </p:cNvSpPr>
            <p:nvPr/>
          </p:nvSpPr>
          <p:spPr bwMode="auto">
            <a:xfrm>
              <a:off x="1436921" y="33948"/>
              <a:ext cx="9437987" cy="6545656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rgbClr val="D9D9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3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24" name="Oval 54"/>
            <p:cNvSpPr>
              <a:spLocks noChangeArrowheads="1"/>
            </p:cNvSpPr>
            <p:nvPr/>
          </p:nvSpPr>
          <p:spPr bwMode="auto">
            <a:xfrm>
              <a:off x="6099138" y="210492"/>
              <a:ext cx="100192" cy="101854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5" name="Oval 55"/>
            <p:cNvSpPr>
              <a:spLocks noChangeArrowheads="1"/>
            </p:cNvSpPr>
            <p:nvPr/>
          </p:nvSpPr>
          <p:spPr bwMode="auto">
            <a:xfrm>
              <a:off x="6099138" y="203703"/>
              <a:ext cx="100192" cy="95061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6" name="Oval 56"/>
            <p:cNvSpPr>
              <a:spLocks noChangeArrowheads="1"/>
            </p:cNvSpPr>
            <p:nvPr/>
          </p:nvSpPr>
          <p:spPr bwMode="auto">
            <a:xfrm>
              <a:off x="6119173" y="217282"/>
              <a:ext cx="60117" cy="679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7" name="Oval 57"/>
            <p:cNvSpPr>
              <a:spLocks noChangeArrowheads="1"/>
            </p:cNvSpPr>
            <p:nvPr/>
          </p:nvSpPr>
          <p:spPr bwMode="auto">
            <a:xfrm>
              <a:off x="6132532" y="237652"/>
              <a:ext cx="33400" cy="33953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8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588580" y="307367"/>
            <a:ext cx="9029127" cy="5973328"/>
            <a:chOff x="1750850" y="244445"/>
            <a:chExt cx="8810123" cy="5859856"/>
          </a:xfrm>
        </p:grpSpPr>
        <p:sp>
          <p:nvSpPr>
            <p:cNvPr id="7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12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" t="4895" r="628" b="153"/>
          <a:stretch/>
        </p:blipFill>
        <p:spPr>
          <a:xfrm>
            <a:off x="1552754" y="500331"/>
            <a:ext cx="9066363" cy="5788325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561205" y="497051"/>
            <a:ext cx="9056502" cy="5771960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3999883" y="2602825"/>
            <a:ext cx="41771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학습활동서</a:t>
            </a:r>
            <a:endParaRPr lang="en-US" altLang="ko-KR" sz="5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등록</a:t>
            </a:r>
            <a:endParaRPr lang="en-US" altLang="ko-KR" sz="5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15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1383209" y="1110439"/>
            <a:ext cx="9889193" cy="369331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세부탭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149775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개인회원 로그인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785643" y="1110439"/>
            <a:ext cx="588646" cy="369331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순서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149774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188506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188505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2647828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 훈련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2647827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4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035135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일학습병행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035134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42244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학습활동서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작성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42243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6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4193037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해당 월차</a:t>
            </a: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등록</a:t>
            </a: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/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수정  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4193037"/>
            <a:ext cx="588646" cy="369330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8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01485AD-4265-4012-BB84-E2DC0841A0A6}"/>
              </a:ext>
            </a:extLst>
          </p:cNvPr>
          <p:cNvSpPr/>
          <p:nvPr/>
        </p:nvSpPr>
        <p:spPr>
          <a:xfrm>
            <a:off x="-1" y="331235"/>
            <a:ext cx="5382884" cy="381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err="1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학습활동서</a:t>
            </a:r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 등록 흐름도</a:t>
            </a:r>
            <a:endParaRPr lang="ko-KR" altLang="en-US" sz="2000" dirty="0">
              <a:latin typeface="HY견고딕" panose="02030600000101010101" pitchFamily="18" charset="-127"/>
              <a:ea typeface="HY견고딕" panose="02030600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4580768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OJT 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훈련일 선택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4580768"/>
            <a:ext cx="588646" cy="369330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9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4968499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직접 작성</a:t>
            </a: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훈련 내용 작성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4968499"/>
            <a:ext cx="588646" cy="369330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10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535623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저장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5356230"/>
            <a:ext cx="588646" cy="369330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11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2266645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 서비스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2266644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805732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OJT </a:t>
            </a: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학습활동서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관리 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805731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7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798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40"/>
            <a:ext cx="2980594" cy="6444524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255" y="206737"/>
            <a:ext cx="2980594" cy="6444527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 flipH="1" flipV="1">
            <a:off x="8508303" y="4271127"/>
            <a:ext cx="750498" cy="2393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cxnSp>
        <p:nvCxnSpPr>
          <p:cNvPr id="20" name="꺾인 연결선 19"/>
          <p:cNvCxnSpPr>
            <a:stCxn id="16" idx="3"/>
            <a:endCxn id="19" idx="3"/>
          </p:cNvCxnSpPr>
          <p:nvPr/>
        </p:nvCxnSpPr>
        <p:spPr>
          <a:xfrm flipV="1">
            <a:off x="4079447" y="4390777"/>
            <a:ext cx="4428856" cy="1965761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그룹 20"/>
          <p:cNvGrpSpPr/>
          <p:nvPr/>
        </p:nvGrpSpPr>
        <p:grpSpPr>
          <a:xfrm>
            <a:off x="2952065" y="6022029"/>
            <a:ext cx="1127382" cy="669016"/>
            <a:chOff x="2952065" y="6022029"/>
            <a:chExt cx="1127382" cy="669016"/>
          </a:xfrm>
        </p:grpSpPr>
        <p:sp>
          <p:nvSpPr>
            <p:cNvPr id="16" name="직사각형 15"/>
            <p:cNvSpPr/>
            <p:nvPr/>
          </p:nvSpPr>
          <p:spPr>
            <a:xfrm>
              <a:off x="3511951" y="6074511"/>
              <a:ext cx="567496" cy="56405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2065" y="6022029"/>
              <a:ext cx="669016" cy="669016"/>
            </a:xfrm>
            <a:prstGeom prst="rect">
              <a:avLst/>
            </a:prstGeom>
          </p:spPr>
        </p:pic>
      </p:grpSp>
      <p:grpSp>
        <p:nvGrpSpPr>
          <p:cNvPr id="22" name="그룹 21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3" name="오각형 22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학습활동서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등록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4" name="갈매기형 수장 23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  <p:pic>
        <p:nvPicPr>
          <p:cNvPr id="25" name="그림 24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26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380" y="211215"/>
            <a:ext cx="2980594" cy="6444524"/>
          </a:xfrm>
          <a:prstGeom prst="rect">
            <a:avLst/>
          </a:prstGeom>
        </p:spPr>
      </p:pic>
      <p:grpSp>
        <p:nvGrpSpPr>
          <p:cNvPr id="14" name="그룹 13"/>
          <p:cNvGrpSpPr/>
          <p:nvPr/>
        </p:nvGrpSpPr>
        <p:grpSpPr>
          <a:xfrm>
            <a:off x="7390442" y="211215"/>
            <a:ext cx="2980594" cy="6444528"/>
            <a:chOff x="7390442" y="198511"/>
            <a:chExt cx="2980594" cy="6444528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0442" y="198511"/>
              <a:ext cx="2980594" cy="6444528"/>
            </a:xfrm>
            <a:prstGeom prst="rect">
              <a:avLst/>
            </a:prstGeom>
          </p:spPr>
        </p:pic>
        <p:sp>
          <p:nvSpPr>
            <p:cNvPr id="11" name="직사각형 10"/>
            <p:cNvSpPr/>
            <p:nvPr/>
          </p:nvSpPr>
          <p:spPr>
            <a:xfrm>
              <a:off x="8730762" y="4892798"/>
              <a:ext cx="1072660" cy="26828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3148" y="4760953"/>
              <a:ext cx="669016" cy="669016"/>
            </a:xfrm>
            <a:prstGeom prst="rect">
              <a:avLst/>
            </a:prstGeom>
          </p:spPr>
        </p:pic>
      </p:grp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grpSp>
        <p:nvGrpSpPr>
          <p:cNvPr id="20" name="그룹 19"/>
          <p:cNvGrpSpPr/>
          <p:nvPr/>
        </p:nvGrpSpPr>
        <p:grpSpPr>
          <a:xfrm>
            <a:off x="2026727" y="2146299"/>
            <a:ext cx="3212755" cy="1948351"/>
            <a:chOff x="2026727" y="2146299"/>
            <a:chExt cx="3212755" cy="1948351"/>
          </a:xfrm>
        </p:grpSpPr>
        <p:cxnSp>
          <p:nvCxnSpPr>
            <p:cNvPr id="15" name="꺾인 연결선 14"/>
            <p:cNvCxnSpPr>
              <a:stCxn id="17" idx="1"/>
            </p:cNvCxnSpPr>
            <p:nvPr/>
          </p:nvCxnSpPr>
          <p:spPr>
            <a:xfrm rot="16200000" flipH="1">
              <a:off x="2996657" y="2154549"/>
              <a:ext cx="860095" cy="1804078"/>
            </a:xfrm>
            <a:prstGeom prst="bentConnector2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직사각형 16"/>
            <p:cNvSpPr/>
            <p:nvPr/>
          </p:nvSpPr>
          <p:spPr>
            <a:xfrm rot="16200000">
              <a:off x="2284543" y="1888483"/>
              <a:ext cx="480242" cy="99587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4382028" y="3306434"/>
              <a:ext cx="362600" cy="3604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8" name="그림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486855">
              <a:off x="4570466" y="3425634"/>
              <a:ext cx="669016" cy="669016"/>
            </a:xfrm>
            <a:prstGeom prst="rect">
              <a:avLst/>
            </a:prstGeom>
          </p:spPr>
        </p:pic>
      </p:grpSp>
      <p:pic>
        <p:nvPicPr>
          <p:cNvPr id="27" name="그림 26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grpSp>
        <p:nvGrpSpPr>
          <p:cNvPr id="19" name="그룹 18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1" name="오각형 20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학습활동서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등록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2" name="갈매기형 수장 21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349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그룹 37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39" name="오각형 38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OJT</a:t>
              </a:r>
            </a:p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학습활동서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40" name="갈매기형 수장 39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  <p:pic>
        <p:nvPicPr>
          <p:cNvPr id="26" name="그림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36"/>
            <a:ext cx="2980594" cy="6444528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7390442" y="206736"/>
            <a:ext cx="2980594" cy="6444528"/>
            <a:chOff x="7390442" y="206736"/>
            <a:chExt cx="2980594" cy="6444528"/>
          </a:xfrm>
        </p:grpSpPr>
        <p:pic>
          <p:nvPicPr>
            <p:cNvPr id="27" name="그림 2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0442" y="206736"/>
              <a:ext cx="2980594" cy="6444528"/>
            </a:xfrm>
            <a:prstGeom prst="rect">
              <a:avLst/>
            </a:prstGeom>
          </p:spPr>
        </p:pic>
        <p:grpSp>
          <p:nvGrpSpPr>
            <p:cNvPr id="3" name="그룹 2"/>
            <p:cNvGrpSpPr/>
            <p:nvPr/>
          </p:nvGrpSpPr>
          <p:grpSpPr>
            <a:xfrm>
              <a:off x="7929147" y="2936329"/>
              <a:ext cx="1157704" cy="669016"/>
              <a:chOff x="7929147" y="2936329"/>
              <a:chExt cx="1157704" cy="669016"/>
            </a:xfrm>
          </p:grpSpPr>
          <p:sp>
            <p:nvSpPr>
              <p:cNvPr id="34" name="직사각형 33"/>
              <p:cNvSpPr/>
              <p:nvPr/>
            </p:nvSpPr>
            <p:spPr>
              <a:xfrm>
                <a:off x="8515351" y="3112674"/>
                <a:ext cx="571500" cy="316326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35" name="그림 3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29147" y="2936329"/>
                <a:ext cx="669016" cy="669016"/>
              </a:xfrm>
              <a:prstGeom prst="rect">
                <a:avLst/>
              </a:prstGeom>
            </p:spPr>
          </p:pic>
        </p:grpSp>
      </p:grp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grpSp>
        <p:nvGrpSpPr>
          <p:cNvPr id="5" name="그룹 4"/>
          <p:cNvGrpSpPr/>
          <p:nvPr/>
        </p:nvGrpSpPr>
        <p:grpSpPr>
          <a:xfrm>
            <a:off x="1526643" y="2063204"/>
            <a:ext cx="1930706" cy="669016"/>
            <a:chOff x="-1329603" y="1428204"/>
            <a:chExt cx="1930706" cy="669016"/>
          </a:xfrm>
        </p:grpSpPr>
        <p:sp>
          <p:nvSpPr>
            <p:cNvPr id="29" name="직사각형 28"/>
            <p:cNvSpPr/>
            <p:nvPr/>
          </p:nvSpPr>
          <p:spPr>
            <a:xfrm>
              <a:off x="-828042" y="1518824"/>
              <a:ext cx="1429145" cy="48777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2" name="그림 3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29603" y="1428204"/>
              <a:ext cx="669016" cy="669016"/>
            </a:xfrm>
            <a:prstGeom prst="rect">
              <a:avLst/>
            </a:prstGeom>
          </p:spPr>
        </p:pic>
      </p:grpSp>
      <p:pic>
        <p:nvPicPr>
          <p:cNvPr id="42" name="그림 41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008123" y="3458524"/>
            <a:ext cx="1742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OJT </a:t>
            </a:r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훈련 월 </a:t>
            </a:r>
            <a:endParaRPr lang="en-US" altLang="ko-K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등록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/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수정 클릭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928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442" y="206736"/>
            <a:ext cx="2980594" cy="644452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36"/>
            <a:ext cx="2980594" cy="6444528"/>
          </a:xfrm>
          <a:prstGeom prst="rect">
            <a:avLst/>
          </a:prstGeom>
        </p:spPr>
      </p:pic>
      <p:grpSp>
        <p:nvGrpSpPr>
          <p:cNvPr id="7" name="그룹 6"/>
          <p:cNvGrpSpPr/>
          <p:nvPr/>
        </p:nvGrpSpPr>
        <p:grpSpPr>
          <a:xfrm>
            <a:off x="3722906" y="2663418"/>
            <a:ext cx="987403" cy="669016"/>
            <a:chOff x="3741956" y="3178501"/>
            <a:chExt cx="987403" cy="669016"/>
          </a:xfrm>
        </p:grpSpPr>
        <p:sp>
          <p:nvSpPr>
            <p:cNvPr id="8" name="직사각형 7"/>
            <p:cNvSpPr/>
            <p:nvPr/>
          </p:nvSpPr>
          <p:spPr>
            <a:xfrm>
              <a:off x="4366759" y="3310346"/>
              <a:ext cx="362600" cy="3604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1956" y="3178501"/>
              <a:ext cx="669016" cy="669016"/>
            </a:xfrm>
            <a:prstGeom prst="rect">
              <a:avLst/>
            </a:prstGeom>
          </p:spPr>
        </p:pic>
      </p:grp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776998" y="3169838"/>
            <a:ext cx="2060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OJT </a:t>
            </a:r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훈련 일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클릭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7656863" y="3530975"/>
            <a:ext cx="2427416" cy="903002"/>
          </a:xfrm>
          <a:prstGeom prst="rect">
            <a:avLst/>
          </a:prstGeom>
          <a:solidFill>
            <a:srgbClr val="FFFF65">
              <a:alpha val="3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8018964" y="379781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훈련 시간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확인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3" name="오각형 22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OJT</a:t>
              </a:r>
            </a:p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학습활동서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4" name="갈매기형 수장 23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977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36"/>
            <a:ext cx="2980594" cy="644452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442" y="206736"/>
            <a:ext cx="2980594" cy="6444528"/>
          </a:xfrm>
          <a:prstGeom prst="rect">
            <a:avLst/>
          </a:prstGeom>
        </p:spPr>
      </p:pic>
      <p:grpSp>
        <p:nvGrpSpPr>
          <p:cNvPr id="7" name="그룹 6"/>
          <p:cNvGrpSpPr/>
          <p:nvPr/>
        </p:nvGrpSpPr>
        <p:grpSpPr>
          <a:xfrm>
            <a:off x="2795715" y="2351542"/>
            <a:ext cx="1766760" cy="1782308"/>
            <a:chOff x="2795715" y="2351542"/>
            <a:chExt cx="1766760" cy="1782308"/>
          </a:xfrm>
        </p:grpSpPr>
        <p:sp>
          <p:nvSpPr>
            <p:cNvPr id="8" name="직사각형 7"/>
            <p:cNvSpPr/>
            <p:nvPr/>
          </p:nvSpPr>
          <p:spPr>
            <a:xfrm>
              <a:off x="3407581" y="2519038"/>
              <a:ext cx="1154894" cy="24321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5715" y="2351542"/>
              <a:ext cx="669016" cy="669016"/>
            </a:xfrm>
            <a:prstGeom prst="rect">
              <a:avLst/>
            </a:prstGeom>
          </p:spPr>
        </p:pic>
        <p:sp>
          <p:nvSpPr>
            <p:cNvPr id="10" name="직사각형 9"/>
            <p:cNvSpPr/>
            <p:nvPr/>
          </p:nvSpPr>
          <p:spPr>
            <a:xfrm>
              <a:off x="3407581" y="3185788"/>
              <a:ext cx="1154894" cy="94806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5715" y="3094492"/>
              <a:ext cx="669016" cy="669016"/>
            </a:xfrm>
            <a:prstGeom prst="rect">
              <a:avLst/>
            </a:prstGeom>
          </p:spPr>
        </p:pic>
      </p:grpSp>
      <p:grpSp>
        <p:nvGrpSpPr>
          <p:cNvPr id="12" name="그룹 11"/>
          <p:cNvGrpSpPr/>
          <p:nvPr/>
        </p:nvGrpSpPr>
        <p:grpSpPr>
          <a:xfrm>
            <a:off x="8842463" y="4504192"/>
            <a:ext cx="1425486" cy="669016"/>
            <a:chOff x="8842463" y="4504192"/>
            <a:chExt cx="1425486" cy="669016"/>
          </a:xfrm>
        </p:grpSpPr>
        <p:sp>
          <p:nvSpPr>
            <p:cNvPr id="13" name="직사각형 12"/>
            <p:cNvSpPr/>
            <p:nvPr/>
          </p:nvSpPr>
          <p:spPr>
            <a:xfrm>
              <a:off x="9344024" y="4581525"/>
              <a:ext cx="923925" cy="51435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4" name="그림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2463" y="4504192"/>
              <a:ext cx="669016" cy="669016"/>
            </a:xfrm>
            <a:prstGeom prst="rect">
              <a:avLst/>
            </a:prstGeom>
          </p:spPr>
        </p:pic>
      </p:grp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431030" y="3336653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훈련내용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입력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39848" y="3123012"/>
            <a:ext cx="15311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산업안전보건법</a:t>
            </a:r>
            <a:endParaRPr lang="en-US" altLang="ko-KR" sz="1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ko-KR" altLang="en-U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및 </a:t>
            </a:r>
            <a:r>
              <a:rPr lang="ko-KR" altLang="en-US" sz="15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일반관리에</a:t>
            </a:r>
            <a:endParaRPr lang="en-US" altLang="ko-KR" sz="1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ko-KR" altLang="en-U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관한 내용을 </a:t>
            </a:r>
            <a:endParaRPr lang="en-US" altLang="ko-KR" sz="1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ko-KR" altLang="en-U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숙지하였다</a:t>
            </a: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123256" y="2112739"/>
            <a:ext cx="1723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직접 작성 선택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36860" y="5117945"/>
            <a:ext cx="273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학습활동서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작성 후 저장 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26" name="그룹 25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9" name="오각형 28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OJT</a:t>
              </a:r>
            </a:p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학습활동서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30" name="갈매기형 수장 29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595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36"/>
            <a:ext cx="2980594" cy="644452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442" y="206736"/>
            <a:ext cx="2980594" cy="6444528"/>
          </a:xfrm>
          <a:prstGeom prst="rect">
            <a:avLst/>
          </a:prstGeom>
        </p:spPr>
      </p:pic>
      <p:grpSp>
        <p:nvGrpSpPr>
          <p:cNvPr id="7" name="그룹 6"/>
          <p:cNvGrpSpPr/>
          <p:nvPr/>
        </p:nvGrpSpPr>
        <p:grpSpPr>
          <a:xfrm>
            <a:off x="2857193" y="2060029"/>
            <a:ext cx="1930706" cy="669016"/>
            <a:chOff x="1498293" y="2050504"/>
            <a:chExt cx="1930706" cy="669016"/>
          </a:xfrm>
        </p:grpSpPr>
        <p:sp>
          <p:nvSpPr>
            <p:cNvPr id="8" name="직사각형 7"/>
            <p:cNvSpPr/>
            <p:nvPr/>
          </p:nvSpPr>
          <p:spPr>
            <a:xfrm>
              <a:off x="1999854" y="2141124"/>
              <a:ext cx="1429145" cy="48777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8293" y="2050504"/>
              <a:ext cx="669016" cy="669016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8266255" y="3503067"/>
            <a:ext cx="836471" cy="669016"/>
            <a:chOff x="8266255" y="3503067"/>
            <a:chExt cx="836471" cy="669016"/>
          </a:xfrm>
        </p:grpSpPr>
        <p:sp>
          <p:nvSpPr>
            <p:cNvPr id="11" name="직사각형 10"/>
            <p:cNvSpPr/>
            <p:nvPr/>
          </p:nvSpPr>
          <p:spPr>
            <a:xfrm>
              <a:off x="8880739" y="3660362"/>
              <a:ext cx="221987" cy="31632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6255" y="3503067"/>
              <a:ext cx="669016" cy="669016"/>
            </a:xfrm>
            <a:prstGeom prst="rect">
              <a:avLst/>
            </a:prstGeom>
          </p:spPr>
        </p:pic>
      </p:grp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grpSp>
        <p:nvGrpSpPr>
          <p:cNvPr id="17" name="그룹 16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18" name="오각형 17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OFF-JT</a:t>
              </a:r>
            </a:p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학습활동서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1" name="갈매기형 수장 20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  <p:pic>
        <p:nvPicPr>
          <p:cNvPr id="22" name="그림 21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87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1207943" y="47625"/>
            <a:ext cx="9734204" cy="6741621"/>
            <a:chOff x="1403521" y="0"/>
            <a:chExt cx="9498098" cy="6613555"/>
          </a:xfrm>
        </p:grpSpPr>
        <p:sp>
          <p:nvSpPr>
            <p:cNvPr id="21" name="Freeform 47"/>
            <p:cNvSpPr>
              <a:spLocks/>
            </p:cNvSpPr>
            <p:nvPr/>
          </p:nvSpPr>
          <p:spPr bwMode="auto">
            <a:xfrm>
              <a:off x="1403521" y="0"/>
              <a:ext cx="9498098" cy="6613555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2" name="Freeform 48"/>
            <p:cNvSpPr>
              <a:spLocks/>
            </p:cNvSpPr>
            <p:nvPr/>
          </p:nvSpPr>
          <p:spPr bwMode="auto">
            <a:xfrm>
              <a:off x="1436921" y="33948"/>
              <a:ext cx="9437987" cy="6545656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rgbClr val="D9D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3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24" name="Oval 54"/>
            <p:cNvSpPr>
              <a:spLocks noChangeArrowheads="1"/>
            </p:cNvSpPr>
            <p:nvPr/>
          </p:nvSpPr>
          <p:spPr bwMode="auto">
            <a:xfrm>
              <a:off x="6099138" y="210492"/>
              <a:ext cx="100192" cy="101854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5" name="Oval 55"/>
            <p:cNvSpPr>
              <a:spLocks noChangeArrowheads="1"/>
            </p:cNvSpPr>
            <p:nvPr/>
          </p:nvSpPr>
          <p:spPr bwMode="auto">
            <a:xfrm>
              <a:off x="6099138" y="203703"/>
              <a:ext cx="100192" cy="95061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6" name="Oval 56"/>
            <p:cNvSpPr>
              <a:spLocks noChangeArrowheads="1"/>
            </p:cNvSpPr>
            <p:nvPr/>
          </p:nvSpPr>
          <p:spPr bwMode="auto">
            <a:xfrm>
              <a:off x="6119173" y="217282"/>
              <a:ext cx="60117" cy="679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7" name="Oval 57"/>
            <p:cNvSpPr>
              <a:spLocks noChangeArrowheads="1"/>
            </p:cNvSpPr>
            <p:nvPr/>
          </p:nvSpPr>
          <p:spPr bwMode="auto">
            <a:xfrm>
              <a:off x="6132532" y="237652"/>
              <a:ext cx="33400" cy="33953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8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588580" y="279679"/>
            <a:ext cx="9029127" cy="6001017"/>
            <a:chOff x="1750850" y="217282"/>
            <a:chExt cx="8810123" cy="5887019"/>
          </a:xfrm>
        </p:grpSpPr>
        <p:sp>
          <p:nvSpPr>
            <p:cNvPr id="7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10" name="Oval 56"/>
            <p:cNvSpPr>
              <a:spLocks noChangeArrowheads="1"/>
            </p:cNvSpPr>
            <p:nvPr/>
          </p:nvSpPr>
          <p:spPr bwMode="auto">
            <a:xfrm>
              <a:off x="6119173" y="217282"/>
              <a:ext cx="60117" cy="679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6132532" y="237652"/>
              <a:ext cx="33400" cy="33953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12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7" t="-106" r="1824" b="11033"/>
          <a:stretch/>
        </p:blipFill>
        <p:spPr>
          <a:xfrm>
            <a:off x="1524000" y="497941"/>
            <a:ext cx="9104769" cy="5788559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524000" y="499182"/>
            <a:ext cx="9102760" cy="5781513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3855570" y="2306383"/>
            <a:ext cx="340787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목차</a:t>
            </a:r>
            <a:endParaRPr lang="id-ID" altLang="ko-KR" sz="5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10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36"/>
            <a:ext cx="2980594" cy="6444528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2433222" y="4555579"/>
            <a:ext cx="1157704" cy="669016"/>
            <a:chOff x="7929147" y="2936329"/>
            <a:chExt cx="1157704" cy="669016"/>
          </a:xfrm>
        </p:grpSpPr>
        <p:sp>
          <p:nvSpPr>
            <p:cNvPr id="7" name="직사각형 6"/>
            <p:cNvSpPr/>
            <p:nvPr/>
          </p:nvSpPr>
          <p:spPr>
            <a:xfrm>
              <a:off x="8515351" y="3112674"/>
              <a:ext cx="571500" cy="31632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29147" y="2936329"/>
              <a:ext cx="669016" cy="669016"/>
            </a:xfrm>
            <a:prstGeom prst="rect">
              <a:avLst/>
            </a:prstGeom>
          </p:spPr>
        </p:pic>
      </p:grpSp>
      <p:pic>
        <p:nvPicPr>
          <p:cNvPr id="9" name="그림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442" y="206736"/>
            <a:ext cx="2980594" cy="6444528"/>
          </a:xfrm>
          <a:prstGeom prst="rect">
            <a:avLst/>
          </a:prstGeom>
        </p:spPr>
      </p:pic>
      <p:grpSp>
        <p:nvGrpSpPr>
          <p:cNvPr id="10" name="그룹 9"/>
          <p:cNvGrpSpPr/>
          <p:nvPr/>
        </p:nvGrpSpPr>
        <p:grpSpPr>
          <a:xfrm>
            <a:off x="9209306" y="2672899"/>
            <a:ext cx="987403" cy="669016"/>
            <a:chOff x="3741956" y="3178501"/>
            <a:chExt cx="987403" cy="669016"/>
          </a:xfrm>
        </p:grpSpPr>
        <p:sp>
          <p:nvSpPr>
            <p:cNvPr id="11" name="직사각형 10"/>
            <p:cNvSpPr/>
            <p:nvPr/>
          </p:nvSpPr>
          <p:spPr>
            <a:xfrm>
              <a:off x="4366759" y="3310346"/>
              <a:ext cx="362600" cy="3604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1956" y="3178501"/>
              <a:ext cx="669016" cy="669016"/>
            </a:xfrm>
            <a:prstGeom prst="rect">
              <a:avLst/>
            </a:prstGeom>
          </p:spPr>
        </p:pic>
      </p:grp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440318" y="5048250"/>
            <a:ext cx="2060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OFF-JT </a:t>
            </a:r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훈련 월 </a:t>
            </a:r>
            <a:endParaRPr lang="en-US" altLang="ko-K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등록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/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수정 클릭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49191" y="3157249"/>
            <a:ext cx="2521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OFF-JT </a:t>
            </a:r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훈련 일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클릭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5" name="오각형 24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OFF-JT</a:t>
              </a:r>
            </a:p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학습활동서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6" name="갈매기형 수장 25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826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442" y="206736"/>
            <a:ext cx="2980594" cy="644452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36"/>
            <a:ext cx="2980594" cy="6444528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7674116" y="3513723"/>
            <a:ext cx="2427416" cy="903002"/>
          </a:xfrm>
          <a:prstGeom prst="rect">
            <a:avLst/>
          </a:prstGeom>
          <a:solidFill>
            <a:srgbClr val="FFFF65">
              <a:alpha val="3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8036217" y="3780558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훈련 시간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확인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18" name="오각형 17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OFF-JT</a:t>
              </a:r>
            </a:p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학습활동서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1" name="갈매기형 수장 20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260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36"/>
            <a:ext cx="2980594" cy="644452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442" y="206736"/>
            <a:ext cx="2980594" cy="6444528"/>
          </a:xfrm>
          <a:prstGeom prst="rect">
            <a:avLst/>
          </a:prstGeom>
        </p:spPr>
      </p:pic>
      <p:grpSp>
        <p:nvGrpSpPr>
          <p:cNvPr id="7" name="그룹 6"/>
          <p:cNvGrpSpPr/>
          <p:nvPr/>
        </p:nvGrpSpPr>
        <p:grpSpPr>
          <a:xfrm>
            <a:off x="2795715" y="2351542"/>
            <a:ext cx="1766760" cy="1782308"/>
            <a:chOff x="2795715" y="2351542"/>
            <a:chExt cx="1766760" cy="1782308"/>
          </a:xfrm>
        </p:grpSpPr>
        <p:sp>
          <p:nvSpPr>
            <p:cNvPr id="8" name="직사각형 7"/>
            <p:cNvSpPr/>
            <p:nvPr/>
          </p:nvSpPr>
          <p:spPr>
            <a:xfrm>
              <a:off x="3407581" y="2519038"/>
              <a:ext cx="1154894" cy="24321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5715" y="2351542"/>
              <a:ext cx="669016" cy="669016"/>
            </a:xfrm>
            <a:prstGeom prst="rect">
              <a:avLst/>
            </a:prstGeom>
          </p:spPr>
        </p:pic>
        <p:sp>
          <p:nvSpPr>
            <p:cNvPr id="10" name="직사각형 9"/>
            <p:cNvSpPr/>
            <p:nvPr/>
          </p:nvSpPr>
          <p:spPr>
            <a:xfrm>
              <a:off x="3407581" y="3185788"/>
              <a:ext cx="1154894" cy="94806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5715" y="3094492"/>
              <a:ext cx="669016" cy="669016"/>
            </a:xfrm>
            <a:prstGeom prst="rect">
              <a:avLst/>
            </a:prstGeom>
          </p:spPr>
        </p:pic>
      </p:grpSp>
      <p:grpSp>
        <p:nvGrpSpPr>
          <p:cNvPr id="12" name="그룹 11"/>
          <p:cNvGrpSpPr/>
          <p:nvPr/>
        </p:nvGrpSpPr>
        <p:grpSpPr>
          <a:xfrm>
            <a:off x="8842463" y="4504192"/>
            <a:ext cx="1425486" cy="669016"/>
            <a:chOff x="8842463" y="4504192"/>
            <a:chExt cx="1425486" cy="669016"/>
          </a:xfrm>
        </p:grpSpPr>
        <p:sp>
          <p:nvSpPr>
            <p:cNvPr id="13" name="직사각형 12"/>
            <p:cNvSpPr/>
            <p:nvPr/>
          </p:nvSpPr>
          <p:spPr>
            <a:xfrm>
              <a:off x="9344024" y="4581525"/>
              <a:ext cx="923925" cy="51435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4" name="그림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2463" y="4504192"/>
              <a:ext cx="669016" cy="669016"/>
            </a:xfrm>
            <a:prstGeom prst="rect">
              <a:avLst/>
            </a:prstGeom>
          </p:spPr>
        </p:pic>
      </p:grp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431030" y="3336653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훈련내용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입력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39848" y="3123012"/>
            <a:ext cx="15311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산업안전보건법</a:t>
            </a:r>
            <a:endParaRPr lang="en-US" altLang="ko-KR" sz="1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ko-KR" altLang="en-U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및 </a:t>
            </a:r>
            <a:r>
              <a:rPr lang="ko-KR" altLang="en-US" sz="15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일반관리에</a:t>
            </a:r>
            <a:endParaRPr lang="en-US" altLang="ko-KR" sz="1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ko-KR" altLang="en-U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관한 내용을 </a:t>
            </a:r>
            <a:endParaRPr lang="en-US" altLang="ko-KR" sz="1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r>
              <a:rPr lang="ko-KR" altLang="en-US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숙지하였다</a:t>
            </a: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123256" y="2112739"/>
            <a:ext cx="1723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직접 작성 선택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33773" y="5117945"/>
            <a:ext cx="273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학습활동서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작성 후 저장 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30" name="오각형 29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OFF-JT</a:t>
              </a:r>
            </a:p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학습활동서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31" name="갈매기형 수장 30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177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1207943" y="47625"/>
            <a:ext cx="9734204" cy="6741621"/>
            <a:chOff x="1403521" y="0"/>
            <a:chExt cx="9498098" cy="6613555"/>
          </a:xfrm>
        </p:grpSpPr>
        <p:sp>
          <p:nvSpPr>
            <p:cNvPr id="21" name="Freeform 47"/>
            <p:cNvSpPr>
              <a:spLocks/>
            </p:cNvSpPr>
            <p:nvPr/>
          </p:nvSpPr>
          <p:spPr bwMode="auto">
            <a:xfrm>
              <a:off x="1403521" y="0"/>
              <a:ext cx="9498098" cy="6613555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2" name="Freeform 48"/>
            <p:cNvSpPr>
              <a:spLocks/>
            </p:cNvSpPr>
            <p:nvPr/>
          </p:nvSpPr>
          <p:spPr bwMode="auto">
            <a:xfrm>
              <a:off x="1436921" y="33948"/>
              <a:ext cx="9437987" cy="6545656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rgbClr val="D9D9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3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24" name="Oval 54"/>
            <p:cNvSpPr>
              <a:spLocks noChangeArrowheads="1"/>
            </p:cNvSpPr>
            <p:nvPr/>
          </p:nvSpPr>
          <p:spPr bwMode="auto">
            <a:xfrm>
              <a:off x="6099138" y="210492"/>
              <a:ext cx="100192" cy="101854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5" name="Oval 55"/>
            <p:cNvSpPr>
              <a:spLocks noChangeArrowheads="1"/>
            </p:cNvSpPr>
            <p:nvPr/>
          </p:nvSpPr>
          <p:spPr bwMode="auto">
            <a:xfrm>
              <a:off x="6099138" y="203703"/>
              <a:ext cx="100192" cy="95061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6" name="Oval 56"/>
            <p:cNvSpPr>
              <a:spLocks noChangeArrowheads="1"/>
            </p:cNvSpPr>
            <p:nvPr/>
          </p:nvSpPr>
          <p:spPr bwMode="auto">
            <a:xfrm>
              <a:off x="6119173" y="217282"/>
              <a:ext cx="60117" cy="679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7" name="Oval 57"/>
            <p:cNvSpPr>
              <a:spLocks noChangeArrowheads="1"/>
            </p:cNvSpPr>
            <p:nvPr/>
          </p:nvSpPr>
          <p:spPr bwMode="auto">
            <a:xfrm>
              <a:off x="6132532" y="237652"/>
              <a:ext cx="33400" cy="33953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8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588580" y="307367"/>
            <a:ext cx="9029127" cy="5973328"/>
            <a:chOff x="1750850" y="244445"/>
            <a:chExt cx="8810123" cy="5859856"/>
          </a:xfrm>
        </p:grpSpPr>
        <p:sp>
          <p:nvSpPr>
            <p:cNvPr id="7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12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" t="4895" r="628" b="153"/>
          <a:stretch/>
        </p:blipFill>
        <p:spPr>
          <a:xfrm>
            <a:off x="1552754" y="500331"/>
            <a:ext cx="9066363" cy="5788325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561205" y="497051"/>
            <a:ext cx="9056502" cy="5771960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3979629" y="2952144"/>
            <a:ext cx="41771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학습결과확인</a:t>
            </a:r>
            <a:endParaRPr lang="en-US" altLang="ko-KR" sz="5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99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1383209" y="1110439"/>
            <a:ext cx="9889193" cy="369331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세부탭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149775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개인회원 로그인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785643" y="1110439"/>
            <a:ext cx="588646" cy="369331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순서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149774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188506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188505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2647828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 훈련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2647827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4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035135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일학습병행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035134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42244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학습활동서</a:t>
            </a:r>
            <a:r>
              <a:rPr lang="ko-KR" altLang="en-US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작성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42243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6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80446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OJT/Off-JT </a:t>
            </a:r>
            <a:r>
              <a:rPr lang="ko-KR" altLang="en-US" sz="1200" dirty="0" err="1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학습활동서</a:t>
            </a:r>
            <a:r>
              <a:rPr lang="ko-KR" altLang="en-US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관리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804460"/>
            <a:ext cx="588646" cy="369330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7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01485AD-4265-4012-BB84-E2DC0841A0A6}"/>
              </a:ext>
            </a:extLst>
          </p:cNvPr>
          <p:cNvSpPr/>
          <p:nvPr/>
        </p:nvSpPr>
        <p:spPr>
          <a:xfrm>
            <a:off x="-1" y="331235"/>
            <a:ext cx="5382884" cy="381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학습결과확인 흐름도</a:t>
            </a:r>
            <a:endParaRPr lang="ko-KR" altLang="en-US" sz="2000" dirty="0">
              <a:latin typeface="HY견고딕" panose="02030600000101010101" pitchFamily="18" charset="-127"/>
              <a:ea typeface="HY견고딕" panose="02030600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4192191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해당 월차</a:t>
            </a:r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보기  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4192191"/>
            <a:ext cx="588646" cy="369330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8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2266645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 서비스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2266644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4579922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학습결과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확인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4579922"/>
            <a:ext cx="588646" cy="369330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9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3674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40"/>
            <a:ext cx="2980594" cy="6444524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255" y="206737"/>
            <a:ext cx="2980594" cy="6444527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 flipH="1" flipV="1">
            <a:off x="8508303" y="4271127"/>
            <a:ext cx="750498" cy="2393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cxnSp>
        <p:nvCxnSpPr>
          <p:cNvPr id="20" name="꺾인 연결선 19"/>
          <p:cNvCxnSpPr>
            <a:stCxn id="16" idx="3"/>
            <a:endCxn id="19" idx="3"/>
          </p:cNvCxnSpPr>
          <p:nvPr/>
        </p:nvCxnSpPr>
        <p:spPr>
          <a:xfrm flipV="1">
            <a:off x="4079447" y="4390777"/>
            <a:ext cx="4428856" cy="1965761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그룹 20"/>
          <p:cNvGrpSpPr/>
          <p:nvPr/>
        </p:nvGrpSpPr>
        <p:grpSpPr>
          <a:xfrm>
            <a:off x="2952065" y="6022029"/>
            <a:ext cx="1127382" cy="669016"/>
            <a:chOff x="2952065" y="6022029"/>
            <a:chExt cx="1127382" cy="669016"/>
          </a:xfrm>
        </p:grpSpPr>
        <p:sp>
          <p:nvSpPr>
            <p:cNvPr id="16" name="직사각형 15"/>
            <p:cNvSpPr/>
            <p:nvPr/>
          </p:nvSpPr>
          <p:spPr>
            <a:xfrm>
              <a:off x="3511951" y="6074511"/>
              <a:ext cx="567496" cy="56405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2065" y="6022029"/>
              <a:ext cx="669016" cy="669016"/>
            </a:xfrm>
            <a:prstGeom prst="rect">
              <a:avLst/>
            </a:prstGeom>
          </p:spPr>
        </p:pic>
      </p:grpSp>
      <p:grpSp>
        <p:nvGrpSpPr>
          <p:cNvPr id="24" name="그룹 23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5" name="오각형 24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학습결과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확인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6" name="갈매기형 수장 25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  <p:pic>
        <p:nvPicPr>
          <p:cNvPr id="27" name="그림 26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73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1926203" y="198511"/>
            <a:ext cx="2980594" cy="6444524"/>
            <a:chOff x="1898234" y="198515"/>
            <a:chExt cx="2980594" cy="6444524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8234" y="198515"/>
              <a:ext cx="2980594" cy="6444524"/>
            </a:xfrm>
            <a:prstGeom prst="rect">
              <a:avLst/>
            </a:prstGeom>
          </p:spPr>
        </p:pic>
        <p:sp>
          <p:nvSpPr>
            <p:cNvPr id="9" name="직사각형 8"/>
            <p:cNvSpPr/>
            <p:nvPr/>
          </p:nvSpPr>
          <p:spPr>
            <a:xfrm>
              <a:off x="4366759" y="3319138"/>
              <a:ext cx="362600" cy="3604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1956" y="3187293"/>
              <a:ext cx="669016" cy="669016"/>
            </a:xfrm>
            <a:prstGeom prst="rect">
              <a:avLst/>
            </a:prstGeom>
          </p:spPr>
        </p:pic>
      </p:grpSp>
      <p:grpSp>
        <p:nvGrpSpPr>
          <p:cNvPr id="14" name="그룹 13"/>
          <p:cNvGrpSpPr/>
          <p:nvPr/>
        </p:nvGrpSpPr>
        <p:grpSpPr>
          <a:xfrm>
            <a:off x="7390442" y="198511"/>
            <a:ext cx="2980594" cy="6444528"/>
            <a:chOff x="7390442" y="198511"/>
            <a:chExt cx="2980594" cy="6444528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0442" y="198511"/>
              <a:ext cx="2980594" cy="6444528"/>
            </a:xfrm>
            <a:prstGeom prst="rect">
              <a:avLst/>
            </a:prstGeom>
          </p:spPr>
        </p:pic>
        <p:sp>
          <p:nvSpPr>
            <p:cNvPr id="11" name="직사각형 10"/>
            <p:cNvSpPr/>
            <p:nvPr/>
          </p:nvSpPr>
          <p:spPr>
            <a:xfrm>
              <a:off x="8730762" y="4892798"/>
              <a:ext cx="1072660" cy="26828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3148" y="4760953"/>
              <a:ext cx="669016" cy="669016"/>
            </a:xfrm>
            <a:prstGeom prst="rect">
              <a:avLst/>
            </a:prstGeom>
          </p:spPr>
        </p:pic>
      </p:grp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grpSp>
        <p:nvGrpSpPr>
          <p:cNvPr id="16" name="그룹 15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17" name="오각형 16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학습결과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확인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2" name="갈매기형 수장 21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204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36"/>
            <a:ext cx="2980594" cy="644452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442" y="206736"/>
            <a:ext cx="2980594" cy="6444528"/>
          </a:xfrm>
          <a:prstGeom prst="rect">
            <a:avLst/>
          </a:prstGeom>
        </p:spPr>
      </p:pic>
      <p:grpSp>
        <p:nvGrpSpPr>
          <p:cNvPr id="7" name="그룹 6"/>
          <p:cNvGrpSpPr/>
          <p:nvPr/>
        </p:nvGrpSpPr>
        <p:grpSpPr>
          <a:xfrm>
            <a:off x="2866296" y="1811562"/>
            <a:ext cx="1930706" cy="669016"/>
            <a:chOff x="1498293" y="2050504"/>
            <a:chExt cx="1930706" cy="669016"/>
          </a:xfrm>
        </p:grpSpPr>
        <p:sp>
          <p:nvSpPr>
            <p:cNvPr id="8" name="직사각형 7"/>
            <p:cNvSpPr/>
            <p:nvPr/>
          </p:nvSpPr>
          <p:spPr>
            <a:xfrm>
              <a:off x="1999854" y="2141124"/>
              <a:ext cx="1429145" cy="48777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8293" y="2050504"/>
              <a:ext cx="669016" cy="669016"/>
            </a:xfrm>
            <a:prstGeom prst="rect">
              <a:avLst/>
            </a:prstGeom>
          </p:spPr>
        </p:pic>
      </p:grpSp>
      <p:grpSp>
        <p:nvGrpSpPr>
          <p:cNvPr id="11" name="그룹 10"/>
          <p:cNvGrpSpPr/>
          <p:nvPr/>
        </p:nvGrpSpPr>
        <p:grpSpPr>
          <a:xfrm>
            <a:off x="8514708" y="4555579"/>
            <a:ext cx="1157704" cy="669016"/>
            <a:chOff x="7929147" y="2936329"/>
            <a:chExt cx="1157704" cy="669016"/>
          </a:xfrm>
        </p:grpSpPr>
        <p:sp>
          <p:nvSpPr>
            <p:cNvPr id="13" name="직사각형 12"/>
            <p:cNvSpPr/>
            <p:nvPr/>
          </p:nvSpPr>
          <p:spPr>
            <a:xfrm>
              <a:off x="8515351" y="3112674"/>
              <a:ext cx="571500" cy="31632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4" name="그림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29147" y="2936329"/>
              <a:ext cx="669016" cy="669016"/>
            </a:xfrm>
            <a:prstGeom prst="rect">
              <a:avLst/>
            </a:prstGeom>
          </p:spPr>
        </p:pic>
      </p:grp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22" name="직사각형 21"/>
          <p:cNvSpPr/>
          <p:nvPr/>
        </p:nvSpPr>
        <p:spPr>
          <a:xfrm>
            <a:off x="9769928" y="2714625"/>
            <a:ext cx="488688" cy="2449301"/>
          </a:xfrm>
          <a:prstGeom prst="rect">
            <a:avLst/>
          </a:prstGeom>
          <a:solidFill>
            <a:srgbClr val="FFFF65">
              <a:alpha val="3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7865076" y="3751428"/>
            <a:ext cx="2031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담당자 의견 </a:t>
            </a:r>
            <a:endParaRPr lang="en-US" altLang="ko-K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등록 여부 확인</a:t>
            </a:r>
            <a:r>
              <a: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후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보기 클릭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5" name="오각형 24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학습결과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확인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6" name="갈매기형 수장 25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185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443" y="206740"/>
            <a:ext cx="2980592" cy="644452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36"/>
            <a:ext cx="2980594" cy="6444528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8610225" y="3162502"/>
            <a:ext cx="1533900" cy="3257347"/>
          </a:xfrm>
          <a:prstGeom prst="rect">
            <a:avLst/>
          </a:prstGeom>
          <a:solidFill>
            <a:srgbClr val="FFFF65">
              <a:alpha val="3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179489" y="2848177"/>
            <a:ext cx="1533900" cy="3571672"/>
          </a:xfrm>
          <a:prstGeom prst="rect">
            <a:avLst/>
          </a:prstGeom>
          <a:solidFill>
            <a:srgbClr val="FFFF65">
              <a:alpha val="3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2835038" y="4144844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기업현장교사 의견 </a:t>
            </a:r>
            <a:endParaRPr lang="en-US" altLang="ko-K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확인 가능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69408" y="4144844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월 </a:t>
            </a:r>
            <a:r>
              <a:rPr lang="ko-KR" alt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학습결과</a:t>
            </a:r>
            <a:endParaRPr lang="en-US" altLang="ko-K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확인 가능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grpSp>
        <p:nvGrpSpPr>
          <p:cNvPr id="15" name="그룹 14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16" name="오각형 15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학습결과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확인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17" name="갈매기형 수장 16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90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36"/>
            <a:ext cx="2980594" cy="644452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442" y="206736"/>
            <a:ext cx="2980594" cy="6444528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8610225" y="1162050"/>
            <a:ext cx="1533900" cy="5257799"/>
          </a:xfrm>
          <a:prstGeom prst="rect">
            <a:avLst/>
          </a:prstGeom>
          <a:solidFill>
            <a:srgbClr val="FFFF65">
              <a:alpha val="3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8669408" y="3582768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월 </a:t>
            </a:r>
            <a:r>
              <a:rPr lang="ko-KR" alt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학습결과</a:t>
            </a:r>
            <a:endParaRPr lang="en-US" altLang="ko-K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확인 가능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152445" y="1762125"/>
            <a:ext cx="1533900" cy="4657724"/>
          </a:xfrm>
          <a:prstGeom prst="rect">
            <a:avLst/>
          </a:prstGeom>
          <a:solidFill>
            <a:srgbClr val="FFFF65">
              <a:alpha val="3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3211628" y="3582768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월 </a:t>
            </a:r>
            <a:r>
              <a:rPr lang="ko-KR" alt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학습결과</a:t>
            </a:r>
            <a:endParaRPr lang="en-US" altLang="ko-K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확인 가능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grpSp>
        <p:nvGrpSpPr>
          <p:cNvPr id="15" name="그룹 14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16" name="오각형 15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학습결과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확인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17" name="갈매기형 수장 16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233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785645" y="1426437"/>
            <a:ext cx="3430643" cy="332520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시기</a:t>
            </a:r>
            <a:endParaRPr lang="ko-KR" altLang="en-US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4" y="1787706"/>
            <a:ext cx="3430643" cy="58194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훈련시작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전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4237673" y="1432920"/>
            <a:ext cx="6910900" cy="326035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진행 사항</a:t>
            </a:r>
            <a:endParaRPr lang="ko-KR" altLang="en-US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4237671" y="1787704"/>
            <a:ext cx="6910902" cy="28263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4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HRD-Net </a:t>
            </a:r>
            <a:r>
              <a:rPr lang="ko-KR" altLang="en-US" sz="14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모바일</a:t>
            </a:r>
            <a:r>
              <a:rPr lang="en-US" altLang="ko-KR" sz="14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400" dirty="0" err="1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어플</a:t>
            </a:r>
            <a:r>
              <a:rPr lang="en-US" altLang="ko-KR" sz="14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en-US" altLang="ko-KR" sz="14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  <a:hlinkClick r:id="rId3"/>
              </a:rPr>
              <a:t>http://m.hrd.go.kr/</a:t>
            </a:r>
            <a:r>
              <a:rPr lang="en-US" altLang="ko-KR" sz="14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r>
              <a:rPr lang="ko-KR" altLang="en-US" sz="14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설치</a:t>
            </a:r>
            <a:endParaRPr lang="en-US" altLang="ko-KR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785644" y="1110439"/>
            <a:ext cx="10362929" cy="293734"/>
          </a:xfrm>
          <a:prstGeom prst="rect">
            <a:avLst/>
          </a:prstGeom>
          <a:solidFill>
            <a:srgbClr val="747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목차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701485AD-4265-4012-BB84-E2DC0841A0A6}"/>
              </a:ext>
            </a:extLst>
          </p:cNvPr>
          <p:cNvSpPr/>
          <p:nvPr/>
        </p:nvSpPr>
        <p:spPr>
          <a:xfrm>
            <a:off x="-1" y="331235"/>
            <a:ext cx="5382884" cy="381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HRD-Net </a:t>
            </a:r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학습근로자용 </a:t>
            </a:r>
            <a:r>
              <a:rPr lang="ko-KR" altLang="en-US" sz="2000" dirty="0" err="1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실무가이드</a:t>
            </a:r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 목차</a:t>
            </a:r>
            <a:endParaRPr lang="ko-KR" altLang="en-US" sz="2000" dirty="0">
              <a:latin typeface="HY견고딕" panose="02030600000101010101" pitchFamily="18" charset="-127"/>
              <a:ea typeface="HY견고딕" panose="02030600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4237670" y="2087012"/>
            <a:ext cx="6910903" cy="28263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 회원가입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3" y="2394454"/>
            <a:ext cx="3430643" cy="18139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훈련진행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중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4237669" y="2697704"/>
            <a:ext cx="6910904" cy="28263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학습활동서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등록</a:t>
            </a:r>
            <a:endParaRPr lang="en-US" altLang="ko-KR" sz="1400" dirty="0" smtClean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4237669" y="3009087"/>
            <a:ext cx="6910904" cy="28263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학습결과확인</a:t>
            </a:r>
            <a:endParaRPr lang="en-US" altLang="ko-KR" sz="1400" dirty="0" smtClean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4237669" y="3320470"/>
            <a:ext cx="6910904" cy="28263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출석입력요청</a:t>
            </a:r>
            <a:endParaRPr lang="en-US" altLang="ko-KR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4237669" y="3925718"/>
            <a:ext cx="6910904" cy="28263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출석결과확인 취소</a:t>
            </a:r>
            <a:endParaRPr lang="en-US" altLang="ko-KR" sz="1400" dirty="0" smtClean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4237669" y="2392951"/>
            <a:ext cx="6910903" cy="28263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비콘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출결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3" y="4221311"/>
            <a:ext cx="3430643" cy="28263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훈련종료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4237668" y="4219696"/>
            <a:ext cx="6910904" cy="28263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발급대장</a:t>
            </a:r>
            <a:endParaRPr lang="en-US" altLang="ko-KR" sz="1400" dirty="0" smtClean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4237668" y="3619779"/>
            <a:ext cx="6910904" cy="28263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학습진행률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확인</a:t>
            </a:r>
            <a:endParaRPr lang="en-US" altLang="ko-KR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275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1207943" y="47625"/>
            <a:ext cx="9734204" cy="6741621"/>
            <a:chOff x="1403521" y="0"/>
            <a:chExt cx="9498098" cy="6613555"/>
          </a:xfrm>
        </p:grpSpPr>
        <p:sp>
          <p:nvSpPr>
            <p:cNvPr id="21" name="Freeform 47"/>
            <p:cNvSpPr>
              <a:spLocks/>
            </p:cNvSpPr>
            <p:nvPr/>
          </p:nvSpPr>
          <p:spPr bwMode="auto">
            <a:xfrm>
              <a:off x="1403521" y="0"/>
              <a:ext cx="9498098" cy="6613555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2" name="Freeform 48"/>
            <p:cNvSpPr>
              <a:spLocks/>
            </p:cNvSpPr>
            <p:nvPr/>
          </p:nvSpPr>
          <p:spPr bwMode="auto">
            <a:xfrm>
              <a:off x="1436921" y="33948"/>
              <a:ext cx="9437987" cy="6545656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rgbClr val="D9D9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3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24" name="Oval 54"/>
            <p:cNvSpPr>
              <a:spLocks noChangeArrowheads="1"/>
            </p:cNvSpPr>
            <p:nvPr/>
          </p:nvSpPr>
          <p:spPr bwMode="auto">
            <a:xfrm>
              <a:off x="6099138" y="210492"/>
              <a:ext cx="100192" cy="101854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5" name="Oval 55"/>
            <p:cNvSpPr>
              <a:spLocks noChangeArrowheads="1"/>
            </p:cNvSpPr>
            <p:nvPr/>
          </p:nvSpPr>
          <p:spPr bwMode="auto">
            <a:xfrm>
              <a:off x="6099138" y="203703"/>
              <a:ext cx="100192" cy="95061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6" name="Oval 56"/>
            <p:cNvSpPr>
              <a:spLocks noChangeArrowheads="1"/>
            </p:cNvSpPr>
            <p:nvPr/>
          </p:nvSpPr>
          <p:spPr bwMode="auto">
            <a:xfrm>
              <a:off x="6119173" y="217282"/>
              <a:ext cx="60117" cy="679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7" name="Oval 57"/>
            <p:cNvSpPr>
              <a:spLocks noChangeArrowheads="1"/>
            </p:cNvSpPr>
            <p:nvPr/>
          </p:nvSpPr>
          <p:spPr bwMode="auto">
            <a:xfrm>
              <a:off x="6132532" y="237652"/>
              <a:ext cx="33400" cy="33953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8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588580" y="307367"/>
            <a:ext cx="9029127" cy="5973328"/>
            <a:chOff x="1750850" y="244445"/>
            <a:chExt cx="8810123" cy="5859856"/>
          </a:xfrm>
        </p:grpSpPr>
        <p:sp>
          <p:nvSpPr>
            <p:cNvPr id="7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12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" t="4895" r="628" b="153"/>
          <a:stretch/>
        </p:blipFill>
        <p:spPr>
          <a:xfrm>
            <a:off x="1552754" y="500331"/>
            <a:ext cx="9066363" cy="5788325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561205" y="497051"/>
            <a:ext cx="9056502" cy="5771960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3999883" y="2952144"/>
            <a:ext cx="41771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출석결과확인</a:t>
            </a:r>
            <a:endParaRPr lang="en-US" altLang="ko-KR" sz="5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98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1383209" y="1110439"/>
            <a:ext cx="9889193" cy="369331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세부탭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149775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개인회원 로그인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785643" y="1110439"/>
            <a:ext cx="588646" cy="369331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순서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149774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188506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188505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2647828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 훈련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2647827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4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035135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일학습병행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035134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42244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학습활동서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작성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42243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6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4193037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해당 월차</a:t>
            </a: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등록</a:t>
            </a: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/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수정  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4193037"/>
            <a:ext cx="588646" cy="369330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8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01485AD-4265-4012-BB84-E2DC0841A0A6}"/>
              </a:ext>
            </a:extLst>
          </p:cNvPr>
          <p:cNvSpPr/>
          <p:nvPr/>
        </p:nvSpPr>
        <p:spPr>
          <a:xfrm>
            <a:off x="-1" y="331235"/>
            <a:ext cx="5382884" cy="381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출석결과확인 흐름도</a:t>
            </a:r>
            <a:endParaRPr lang="ko-KR" altLang="en-US" sz="2000" dirty="0">
              <a:latin typeface="HY견고딕" panose="02030600000101010101" pitchFamily="18" charset="-127"/>
              <a:ea typeface="HY견고딕" panose="02030600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4580768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출석결과정보 및 </a:t>
            </a: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학습활동서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확인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4580768"/>
            <a:ext cx="588646" cy="369330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9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4968499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출석결과확인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4968499"/>
            <a:ext cx="588646" cy="369330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10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2266645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 서비스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2266644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805732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OJT/Off-JT </a:t>
            </a: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학습활동서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관리 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805731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7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5991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40"/>
            <a:ext cx="2980594" cy="6444524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255" y="206737"/>
            <a:ext cx="2980594" cy="6444527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 flipH="1" flipV="1">
            <a:off x="8508303" y="4271127"/>
            <a:ext cx="750498" cy="2393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cxnSp>
        <p:nvCxnSpPr>
          <p:cNvPr id="20" name="꺾인 연결선 19"/>
          <p:cNvCxnSpPr>
            <a:stCxn id="16" idx="3"/>
            <a:endCxn id="19" idx="3"/>
          </p:cNvCxnSpPr>
          <p:nvPr/>
        </p:nvCxnSpPr>
        <p:spPr>
          <a:xfrm flipV="1">
            <a:off x="4079447" y="4390777"/>
            <a:ext cx="4428856" cy="1965761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그룹 20"/>
          <p:cNvGrpSpPr/>
          <p:nvPr/>
        </p:nvGrpSpPr>
        <p:grpSpPr>
          <a:xfrm>
            <a:off x="2952065" y="6022029"/>
            <a:ext cx="1127382" cy="669016"/>
            <a:chOff x="2952065" y="6022029"/>
            <a:chExt cx="1127382" cy="669016"/>
          </a:xfrm>
        </p:grpSpPr>
        <p:sp>
          <p:nvSpPr>
            <p:cNvPr id="16" name="직사각형 15"/>
            <p:cNvSpPr/>
            <p:nvPr/>
          </p:nvSpPr>
          <p:spPr>
            <a:xfrm>
              <a:off x="3511951" y="6074511"/>
              <a:ext cx="567496" cy="56405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2065" y="6022029"/>
              <a:ext cx="669016" cy="669016"/>
            </a:xfrm>
            <a:prstGeom prst="rect">
              <a:avLst/>
            </a:prstGeom>
          </p:spPr>
        </p:pic>
      </p:grpSp>
      <p:grpSp>
        <p:nvGrpSpPr>
          <p:cNvPr id="13" name="그룹 12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2" name="오각형 21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출석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결과 확인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3" name="갈매기형 수장 22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  <p:pic>
        <p:nvPicPr>
          <p:cNvPr id="24" name="그림 23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45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1926203" y="198511"/>
            <a:ext cx="2980594" cy="6444524"/>
            <a:chOff x="1898234" y="198515"/>
            <a:chExt cx="2980594" cy="6444524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8234" y="198515"/>
              <a:ext cx="2980594" cy="6444524"/>
            </a:xfrm>
            <a:prstGeom prst="rect">
              <a:avLst/>
            </a:prstGeom>
          </p:spPr>
        </p:pic>
        <p:sp>
          <p:nvSpPr>
            <p:cNvPr id="9" name="직사각형 8"/>
            <p:cNvSpPr/>
            <p:nvPr/>
          </p:nvSpPr>
          <p:spPr>
            <a:xfrm>
              <a:off x="4366759" y="3319138"/>
              <a:ext cx="362600" cy="3604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1956" y="3187293"/>
              <a:ext cx="669016" cy="669016"/>
            </a:xfrm>
            <a:prstGeom prst="rect">
              <a:avLst/>
            </a:prstGeom>
          </p:spPr>
        </p:pic>
      </p:grpSp>
      <p:grpSp>
        <p:nvGrpSpPr>
          <p:cNvPr id="14" name="그룹 13"/>
          <p:cNvGrpSpPr/>
          <p:nvPr/>
        </p:nvGrpSpPr>
        <p:grpSpPr>
          <a:xfrm>
            <a:off x="7390442" y="198511"/>
            <a:ext cx="2980594" cy="6444528"/>
            <a:chOff x="7390442" y="198511"/>
            <a:chExt cx="2980594" cy="6444528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0442" y="198511"/>
              <a:ext cx="2980594" cy="6444528"/>
            </a:xfrm>
            <a:prstGeom prst="rect">
              <a:avLst/>
            </a:prstGeom>
          </p:spPr>
        </p:pic>
        <p:sp>
          <p:nvSpPr>
            <p:cNvPr id="11" name="직사각형 10"/>
            <p:cNvSpPr/>
            <p:nvPr/>
          </p:nvSpPr>
          <p:spPr>
            <a:xfrm>
              <a:off x="8730762" y="4892798"/>
              <a:ext cx="1072660" cy="26828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3148" y="4760953"/>
              <a:ext cx="669016" cy="669016"/>
            </a:xfrm>
            <a:prstGeom prst="rect">
              <a:avLst/>
            </a:prstGeom>
          </p:spPr>
        </p:pic>
      </p:grp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grpSp>
        <p:nvGrpSpPr>
          <p:cNvPr id="16" name="그룹 15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17" name="오각형 16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출석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결과 확인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2" name="갈매기형 수장 21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044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36"/>
            <a:ext cx="2980594" cy="6444528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7390442" y="206736"/>
            <a:ext cx="2980594" cy="6444528"/>
            <a:chOff x="7390442" y="206736"/>
            <a:chExt cx="2980594" cy="6444528"/>
          </a:xfrm>
        </p:grpSpPr>
        <p:pic>
          <p:nvPicPr>
            <p:cNvPr id="27" name="그림 2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0442" y="206736"/>
              <a:ext cx="2980594" cy="6444528"/>
            </a:xfrm>
            <a:prstGeom prst="rect">
              <a:avLst/>
            </a:prstGeom>
          </p:spPr>
        </p:pic>
        <p:grpSp>
          <p:nvGrpSpPr>
            <p:cNvPr id="3" name="그룹 2"/>
            <p:cNvGrpSpPr/>
            <p:nvPr/>
          </p:nvGrpSpPr>
          <p:grpSpPr>
            <a:xfrm>
              <a:off x="7929147" y="2936329"/>
              <a:ext cx="1157704" cy="669016"/>
              <a:chOff x="7929147" y="2936329"/>
              <a:chExt cx="1157704" cy="669016"/>
            </a:xfrm>
          </p:grpSpPr>
          <p:sp>
            <p:nvSpPr>
              <p:cNvPr id="34" name="직사각형 33"/>
              <p:cNvSpPr/>
              <p:nvPr/>
            </p:nvSpPr>
            <p:spPr>
              <a:xfrm>
                <a:off x="8515351" y="3112674"/>
                <a:ext cx="571500" cy="316326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35" name="그림 3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29147" y="2936329"/>
                <a:ext cx="669016" cy="669016"/>
              </a:xfrm>
              <a:prstGeom prst="rect">
                <a:avLst/>
              </a:prstGeom>
            </p:spPr>
          </p:pic>
        </p:grpSp>
      </p:grp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grpSp>
        <p:nvGrpSpPr>
          <p:cNvPr id="5" name="그룹 4"/>
          <p:cNvGrpSpPr/>
          <p:nvPr/>
        </p:nvGrpSpPr>
        <p:grpSpPr>
          <a:xfrm>
            <a:off x="1526643" y="2063204"/>
            <a:ext cx="1930706" cy="669016"/>
            <a:chOff x="-1329603" y="1428204"/>
            <a:chExt cx="1930706" cy="669016"/>
          </a:xfrm>
        </p:grpSpPr>
        <p:sp>
          <p:nvSpPr>
            <p:cNvPr id="29" name="직사각형 28"/>
            <p:cNvSpPr/>
            <p:nvPr/>
          </p:nvSpPr>
          <p:spPr>
            <a:xfrm>
              <a:off x="-828042" y="1518824"/>
              <a:ext cx="1429145" cy="48777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2" name="그림 3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29603" y="1428204"/>
              <a:ext cx="669016" cy="669016"/>
            </a:xfrm>
            <a:prstGeom prst="rect">
              <a:avLst/>
            </a:prstGeom>
          </p:spPr>
        </p:pic>
      </p:grpSp>
      <p:pic>
        <p:nvPicPr>
          <p:cNvPr id="21" name="그림 20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8008123" y="3385548"/>
            <a:ext cx="1742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훈련 월 </a:t>
            </a:r>
            <a:endParaRPr lang="en-US" altLang="ko-K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등록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/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수정 클릭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4" name="오각형 23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출석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결과 확인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5" name="갈매기형 수장 24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953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36"/>
            <a:ext cx="2980594" cy="6444528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2450687" y="4504192"/>
            <a:ext cx="1425486" cy="669016"/>
            <a:chOff x="8842463" y="4504192"/>
            <a:chExt cx="1425486" cy="669016"/>
          </a:xfrm>
        </p:grpSpPr>
        <p:sp>
          <p:nvSpPr>
            <p:cNvPr id="7" name="직사각형 6"/>
            <p:cNvSpPr/>
            <p:nvPr/>
          </p:nvSpPr>
          <p:spPr>
            <a:xfrm>
              <a:off x="9344024" y="4581525"/>
              <a:ext cx="923925" cy="51435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2463" y="4504192"/>
              <a:ext cx="669016" cy="669016"/>
            </a:xfrm>
            <a:prstGeom prst="rect">
              <a:avLst/>
            </a:prstGeom>
          </p:spPr>
        </p:pic>
      </p:grp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88721" y="5124529"/>
            <a:ext cx="38164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*</a:t>
            </a:r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주의</a:t>
            </a:r>
            <a:r>
              <a:rPr lang="en-US" altLang="ko-K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*</a:t>
            </a:r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endParaRPr lang="en-US" altLang="ko-K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월 </a:t>
            </a:r>
            <a:r>
              <a:rPr lang="ko-KR" alt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출석결과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학습활동서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정상 입력 확인 후 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‘</a:t>
            </a:r>
            <a:r>
              <a:rPr lang="ko-KR" alt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출석결과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확인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’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클릭 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!</a:t>
            </a:r>
          </a:p>
        </p:txBody>
      </p:sp>
      <p:sp>
        <p:nvSpPr>
          <p:cNvPr id="21" name="Прямоугольник с двумя скругленными противолежащими углами 53"/>
          <p:cNvSpPr/>
          <p:nvPr/>
        </p:nvSpPr>
        <p:spPr>
          <a:xfrm>
            <a:off x="6011863" y="2977305"/>
            <a:ext cx="6695975" cy="903390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1830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ko-KR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  <a:cs typeface="Tahoma" panose="020B0604030504040204" pitchFamily="34" charset="0"/>
              </a:rPr>
              <a:t>매달 잊지않고 </a:t>
            </a:r>
            <a:r>
              <a:rPr lang="ko-KR" alt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  <a:cs typeface="Tahoma" panose="020B0604030504040204" pitchFamily="34" charset="0"/>
              </a:rPr>
              <a:t>출석결과</a:t>
            </a:r>
            <a:r>
              <a:rPr lang="ko-KR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  <a:cs typeface="Tahoma" panose="020B0604030504040204" pitchFamily="34" charset="0"/>
              </a:rPr>
              <a:t> 확인 클릭 </a:t>
            </a:r>
            <a:r>
              <a:rPr lang="en-US" altLang="ko-K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  <a:cs typeface="Tahoma" panose="020B0604030504040204" pitchFamily="34" charset="0"/>
              </a:rPr>
              <a:t>!</a:t>
            </a:r>
            <a:endParaRPr lang="id-ID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  <a:cs typeface="Tahoma" panose="020B0604030504040204" pitchFamily="34" charset="0"/>
            </a:endParaRPr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grpSp>
        <p:nvGrpSpPr>
          <p:cNvPr id="14" name="그룹 13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15" name="오각형 14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출석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결과 확인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16" name="갈매기형 수장 15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915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1207943" y="47625"/>
            <a:ext cx="9734204" cy="6741621"/>
            <a:chOff x="1403521" y="0"/>
            <a:chExt cx="9498098" cy="6613555"/>
          </a:xfrm>
        </p:grpSpPr>
        <p:sp>
          <p:nvSpPr>
            <p:cNvPr id="21" name="Freeform 47"/>
            <p:cNvSpPr>
              <a:spLocks/>
            </p:cNvSpPr>
            <p:nvPr/>
          </p:nvSpPr>
          <p:spPr bwMode="auto">
            <a:xfrm>
              <a:off x="1403521" y="0"/>
              <a:ext cx="9498098" cy="6613555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2" name="Freeform 48"/>
            <p:cNvSpPr>
              <a:spLocks/>
            </p:cNvSpPr>
            <p:nvPr/>
          </p:nvSpPr>
          <p:spPr bwMode="auto">
            <a:xfrm>
              <a:off x="1436921" y="33948"/>
              <a:ext cx="9437987" cy="6545656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rgbClr val="D9D9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3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24" name="Oval 54"/>
            <p:cNvSpPr>
              <a:spLocks noChangeArrowheads="1"/>
            </p:cNvSpPr>
            <p:nvPr/>
          </p:nvSpPr>
          <p:spPr bwMode="auto">
            <a:xfrm>
              <a:off x="6099138" y="210492"/>
              <a:ext cx="100192" cy="101854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5" name="Oval 55"/>
            <p:cNvSpPr>
              <a:spLocks noChangeArrowheads="1"/>
            </p:cNvSpPr>
            <p:nvPr/>
          </p:nvSpPr>
          <p:spPr bwMode="auto">
            <a:xfrm>
              <a:off x="6099138" y="203703"/>
              <a:ext cx="100192" cy="95061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6" name="Oval 56"/>
            <p:cNvSpPr>
              <a:spLocks noChangeArrowheads="1"/>
            </p:cNvSpPr>
            <p:nvPr/>
          </p:nvSpPr>
          <p:spPr bwMode="auto">
            <a:xfrm>
              <a:off x="6119173" y="217282"/>
              <a:ext cx="60117" cy="679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7" name="Oval 57"/>
            <p:cNvSpPr>
              <a:spLocks noChangeArrowheads="1"/>
            </p:cNvSpPr>
            <p:nvPr/>
          </p:nvSpPr>
          <p:spPr bwMode="auto">
            <a:xfrm>
              <a:off x="6132532" y="237652"/>
              <a:ext cx="33400" cy="33953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8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588580" y="307367"/>
            <a:ext cx="9029127" cy="5973328"/>
            <a:chOff x="1750850" y="244445"/>
            <a:chExt cx="8810123" cy="5859856"/>
          </a:xfrm>
        </p:grpSpPr>
        <p:sp>
          <p:nvSpPr>
            <p:cNvPr id="7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12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" t="4895" r="628" b="153"/>
          <a:stretch/>
        </p:blipFill>
        <p:spPr>
          <a:xfrm>
            <a:off x="1552754" y="500331"/>
            <a:ext cx="9066363" cy="5788325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561205" y="497051"/>
            <a:ext cx="9056502" cy="5771960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3999883" y="2602825"/>
            <a:ext cx="41771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학습진행률</a:t>
            </a:r>
            <a:endParaRPr lang="en-US" altLang="ko-KR" sz="5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확인</a:t>
            </a:r>
            <a:endParaRPr lang="en-US" altLang="ko-KR" sz="5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02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1383209" y="1110439"/>
            <a:ext cx="9889193" cy="369331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세부탭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149775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개인회원 로그인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785643" y="1110439"/>
            <a:ext cx="588646" cy="369331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순서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149774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188506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188505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2647828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 훈련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2647827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4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035135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일학습병행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035134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42244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학습활동서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작성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42243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6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4193037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검색 기간 설정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4193037"/>
            <a:ext cx="588646" cy="369330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8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01485AD-4265-4012-BB84-E2DC0841A0A6}"/>
              </a:ext>
            </a:extLst>
          </p:cNvPr>
          <p:cNvSpPr/>
          <p:nvPr/>
        </p:nvSpPr>
        <p:spPr>
          <a:xfrm>
            <a:off x="-1" y="331235"/>
            <a:ext cx="5382884" cy="381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err="1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학습진행률</a:t>
            </a:r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 확인 흐름도</a:t>
            </a:r>
            <a:endParaRPr lang="ko-KR" altLang="en-US" sz="2000" dirty="0">
              <a:latin typeface="HY견고딕" panose="02030600000101010101" pitchFamily="18" charset="-127"/>
              <a:ea typeface="HY견고딕" panose="02030600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4580768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학습진행률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확인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4580768"/>
            <a:ext cx="588646" cy="369330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9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2266645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 서비스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2266644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805732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학습진행률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805731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7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0026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40"/>
            <a:ext cx="2980594" cy="6444524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255" y="206737"/>
            <a:ext cx="2980594" cy="6444527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 flipH="1" flipV="1">
            <a:off x="8508303" y="4271127"/>
            <a:ext cx="750498" cy="2393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cxnSp>
        <p:nvCxnSpPr>
          <p:cNvPr id="20" name="꺾인 연결선 19"/>
          <p:cNvCxnSpPr>
            <a:stCxn id="16" idx="3"/>
            <a:endCxn id="19" idx="3"/>
          </p:cNvCxnSpPr>
          <p:nvPr/>
        </p:nvCxnSpPr>
        <p:spPr>
          <a:xfrm flipV="1">
            <a:off x="4079447" y="4390777"/>
            <a:ext cx="4428856" cy="1965761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그룹 20"/>
          <p:cNvGrpSpPr/>
          <p:nvPr/>
        </p:nvGrpSpPr>
        <p:grpSpPr>
          <a:xfrm>
            <a:off x="2952065" y="6022029"/>
            <a:ext cx="1127382" cy="669016"/>
            <a:chOff x="2952065" y="6022029"/>
            <a:chExt cx="1127382" cy="669016"/>
          </a:xfrm>
        </p:grpSpPr>
        <p:sp>
          <p:nvSpPr>
            <p:cNvPr id="16" name="직사각형 15"/>
            <p:cNvSpPr/>
            <p:nvPr/>
          </p:nvSpPr>
          <p:spPr>
            <a:xfrm>
              <a:off x="3511951" y="6074511"/>
              <a:ext cx="567496" cy="56405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2065" y="6022029"/>
              <a:ext cx="669016" cy="669016"/>
            </a:xfrm>
            <a:prstGeom prst="rect">
              <a:avLst/>
            </a:prstGeom>
          </p:spPr>
        </p:pic>
      </p:grpSp>
      <p:grpSp>
        <p:nvGrpSpPr>
          <p:cNvPr id="13" name="그룹 12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2" name="오각형 21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학습진행률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확인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3" name="갈매기형 수장 22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  <p:pic>
        <p:nvPicPr>
          <p:cNvPr id="24" name="그림 23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4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1926203" y="198511"/>
            <a:ext cx="2980594" cy="6444524"/>
            <a:chOff x="1898234" y="198515"/>
            <a:chExt cx="2980594" cy="6444524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8234" y="198515"/>
              <a:ext cx="2980594" cy="6444524"/>
            </a:xfrm>
            <a:prstGeom prst="rect">
              <a:avLst/>
            </a:prstGeom>
          </p:spPr>
        </p:pic>
        <p:sp>
          <p:nvSpPr>
            <p:cNvPr id="9" name="직사각형 8"/>
            <p:cNvSpPr/>
            <p:nvPr/>
          </p:nvSpPr>
          <p:spPr>
            <a:xfrm>
              <a:off x="4366759" y="3319138"/>
              <a:ext cx="362600" cy="3604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1956" y="3187293"/>
              <a:ext cx="669016" cy="669016"/>
            </a:xfrm>
            <a:prstGeom prst="rect">
              <a:avLst/>
            </a:prstGeom>
          </p:spPr>
        </p:pic>
      </p:grpSp>
      <p:pic>
        <p:nvPicPr>
          <p:cNvPr id="8" name="그림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442" y="198511"/>
            <a:ext cx="2980594" cy="6444528"/>
          </a:xfrm>
          <a:prstGeom prst="rect">
            <a:avLst/>
          </a:prstGeom>
        </p:spPr>
      </p:pic>
      <p:grpSp>
        <p:nvGrpSpPr>
          <p:cNvPr id="2" name="그룹 1"/>
          <p:cNvGrpSpPr/>
          <p:nvPr/>
        </p:nvGrpSpPr>
        <p:grpSpPr>
          <a:xfrm>
            <a:off x="8163148" y="4976853"/>
            <a:ext cx="1640274" cy="669016"/>
            <a:chOff x="8163148" y="4760953"/>
            <a:chExt cx="1640274" cy="669016"/>
          </a:xfrm>
        </p:grpSpPr>
        <p:sp>
          <p:nvSpPr>
            <p:cNvPr id="11" name="직사각형 10"/>
            <p:cNvSpPr/>
            <p:nvPr/>
          </p:nvSpPr>
          <p:spPr>
            <a:xfrm>
              <a:off x="8730762" y="4892798"/>
              <a:ext cx="1072660" cy="26828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3148" y="4760953"/>
              <a:ext cx="669016" cy="669016"/>
            </a:xfrm>
            <a:prstGeom prst="rect">
              <a:avLst/>
            </a:prstGeom>
          </p:spPr>
        </p:pic>
      </p:grp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grpSp>
        <p:nvGrpSpPr>
          <p:cNvPr id="19" name="그룹 18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0" name="오각형 19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학습진행률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확인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1" name="갈매기형 수장 20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113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1207943" y="47625"/>
            <a:ext cx="9734204" cy="6741621"/>
            <a:chOff x="1403521" y="0"/>
            <a:chExt cx="9498098" cy="6613555"/>
          </a:xfrm>
        </p:grpSpPr>
        <p:sp>
          <p:nvSpPr>
            <p:cNvPr id="21" name="Freeform 47"/>
            <p:cNvSpPr>
              <a:spLocks/>
            </p:cNvSpPr>
            <p:nvPr/>
          </p:nvSpPr>
          <p:spPr bwMode="auto">
            <a:xfrm>
              <a:off x="1403521" y="0"/>
              <a:ext cx="9498098" cy="6613555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2" name="Freeform 48"/>
            <p:cNvSpPr>
              <a:spLocks/>
            </p:cNvSpPr>
            <p:nvPr/>
          </p:nvSpPr>
          <p:spPr bwMode="auto">
            <a:xfrm>
              <a:off x="1436921" y="33948"/>
              <a:ext cx="9437987" cy="6545656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rgbClr val="D9D9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3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24" name="Oval 54"/>
            <p:cNvSpPr>
              <a:spLocks noChangeArrowheads="1"/>
            </p:cNvSpPr>
            <p:nvPr/>
          </p:nvSpPr>
          <p:spPr bwMode="auto">
            <a:xfrm>
              <a:off x="6099138" y="210492"/>
              <a:ext cx="100192" cy="101854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5" name="Oval 55"/>
            <p:cNvSpPr>
              <a:spLocks noChangeArrowheads="1"/>
            </p:cNvSpPr>
            <p:nvPr/>
          </p:nvSpPr>
          <p:spPr bwMode="auto">
            <a:xfrm>
              <a:off x="6099138" y="203703"/>
              <a:ext cx="100192" cy="95061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6" name="Oval 56"/>
            <p:cNvSpPr>
              <a:spLocks noChangeArrowheads="1"/>
            </p:cNvSpPr>
            <p:nvPr/>
          </p:nvSpPr>
          <p:spPr bwMode="auto">
            <a:xfrm>
              <a:off x="6119173" y="217282"/>
              <a:ext cx="60117" cy="679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7" name="Oval 57"/>
            <p:cNvSpPr>
              <a:spLocks noChangeArrowheads="1"/>
            </p:cNvSpPr>
            <p:nvPr/>
          </p:nvSpPr>
          <p:spPr bwMode="auto">
            <a:xfrm>
              <a:off x="6132532" y="237652"/>
              <a:ext cx="33400" cy="33953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8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588580" y="279679"/>
            <a:ext cx="9029127" cy="6001017"/>
            <a:chOff x="1750850" y="217282"/>
            <a:chExt cx="8810123" cy="5887019"/>
          </a:xfrm>
        </p:grpSpPr>
        <p:sp>
          <p:nvSpPr>
            <p:cNvPr id="7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10" name="Oval 56"/>
            <p:cNvSpPr>
              <a:spLocks noChangeArrowheads="1"/>
            </p:cNvSpPr>
            <p:nvPr/>
          </p:nvSpPr>
          <p:spPr bwMode="auto">
            <a:xfrm>
              <a:off x="6119173" y="217282"/>
              <a:ext cx="60117" cy="679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6132532" y="237652"/>
              <a:ext cx="33400" cy="33953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12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7" t="-106" r="1824" b="11033"/>
          <a:stretch/>
        </p:blipFill>
        <p:spPr>
          <a:xfrm>
            <a:off x="1524000" y="497941"/>
            <a:ext cx="9104769" cy="5788559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524000" y="499182"/>
            <a:ext cx="9102760" cy="5781513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3872823" y="1961326"/>
            <a:ext cx="340787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학습근로자수행 절차</a:t>
            </a:r>
            <a:endParaRPr lang="id-ID" altLang="ko-KR" sz="5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31" name="그림 30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95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36"/>
            <a:ext cx="2980594" cy="644452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443" y="206740"/>
            <a:ext cx="2980592" cy="6444524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grpSp>
        <p:nvGrpSpPr>
          <p:cNvPr id="7" name="그룹 6"/>
          <p:cNvGrpSpPr/>
          <p:nvPr/>
        </p:nvGrpSpPr>
        <p:grpSpPr>
          <a:xfrm>
            <a:off x="1564126" y="2544947"/>
            <a:ext cx="2931673" cy="669016"/>
            <a:chOff x="1564126" y="2544947"/>
            <a:chExt cx="2931673" cy="669016"/>
          </a:xfrm>
        </p:grpSpPr>
        <p:sp>
          <p:nvSpPr>
            <p:cNvPr id="8" name="직사각형 7"/>
            <p:cNvSpPr/>
            <p:nvPr/>
          </p:nvSpPr>
          <p:spPr>
            <a:xfrm>
              <a:off x="2118858" y="2660109"/>
              <a:ext cx="2376941" cy="43869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4126" y="2544947"/>
              <a:ext cx="669016" cy="669016"/>
            </a:xfrm>
            <a:prstGeom prst="rect">
              <a:avLst/>
            </a:prstGeom>
          </p:spPr>
        </p:pic>
      </p:grpSp>
      <p:sp>
        <p:nvSpPr>
          <p:cNvPr id="18" name="직사각형 17"/>
          <p:cNvSpPr/>
          <p:nvPr/>
        </p:nvSpPr>
        <p:spPr>
          <a:xfrm>
            <a:off x="7610616" y="3756685"/>
            <a:ext cx="2495409" cy="2044040"/>
          </a:xfrm>
          <a:prstGeom prst="rect">
            <a:avLst/>
          </a:prstGeom>
          <a:solidFill>
            <a:srgbClr val="FFFF65">
              <a:alpha val="3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2049429" y="2290777"/>
            <a:ext cx="1811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검색 기간 선택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40385" y="4455539"/>
            <a:ext cx="2035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개인 </a:t>
            </a:r>
            <a:r>
              <a:rPr lang="ko-KR" alt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학습진행률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확인 가능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grpSp>
        <p:nvGrpSpPr>
          <p:cNvPr id="17" name="그룹 16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4" name="오각형 23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학습진행률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확인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5" name="갈매기형 수장 24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890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1207943" y="47625"/>
            <a:ext cx="9734204" cy="6741621"/>
            <a:chOff x="1403521" y="0"/>
            <a:chExt cx="9498098" cy="6613555"/>
          </a:xfrm>
        </p:grpSpPr>
        <p:sp>
          <p:nvSpPr>
            <p:cNvPr id="21" name="Freeform 47"/>
            <p:cNvSpPr>
              <a:spLocks/>
            </p:cNvSpPr>
            <p:nvPr/>
          </p:nvSpPr>
          <p:spPr bwMode="auto">
            <a:xfrm>
              <a:off x="1403521" y="0"/>
              <a:ext cx="9498098" cy="6613555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2" name="Freeform 48"/>
            <p:cNvSpPr>
              <a:spLocks/>
            </p:cNvSpPr>
            <p:nvPr/>
          </p:nvSpPr>
          <p:spPr bwMode="auto">
            <a:xfrm>
              <a:off x="1436921" y="33948"/>
              <a:ext cx="9437987" cy="6545656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rgbClr val="D9D9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3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24" name="Oval 54"/>
            <p:cNvSpPr>
              <a:spLocks noChangeArrowheads="1"/>
            </p:cNvSpPr>
            <p:nvPr/>
          </p:nvSpPr>
          <p:spPr bwMode="auto">
            <a:xfrm>
              <a:off x="6099138" y="210492"/>
              <a:ext cx="100192" cy="101854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5" name="Oval 55"/>
            <p:cNvSpPr>
              <a:spLocks noChangeArrowheads="1"/>
            </p:cNvSpPr>
            <p:nvPr/>
          </p:nvSpPr>
          <p:spPr bwMode="auto">
            <a:xfrm>
              <a:off x="6099138" y="203703"/>
              <a:ext cx="100192" cy="95061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6" name="Oval 56"/>
            <p:cNvSpPr>
              <a:spLocks noChangeArrowheads="1"/>
            </p:cNvSpPr>
            <p:nvPr/>
          </p:nvSpPr>
          <p:spPr bwMode="auto">
            <a:xfrm>
              <a:off x="6119173" y="217282"/>
              <a:ext cx="60117" cy="679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7" name="Oval 57"/>
            <p:cNvSpPr>
              <a:spLocks noChangeArrowheads="1"/>
            </p:cNvSpPr>
            <p:nvPr/>
          </p:nvSpPr>
          <p:spPr bwMode="auto">
            <a:xfrm>
              <a:off x="6132532" y="237652"/>
              <a:ext cx="33400" cy="33953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8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588580" y="307367"/>
            <a:ext cx="9029127" cy="5973328"/>
            <a:chOff x="1750850" y="244445"/>
            <a:chExt cx="8810123" cy="5859856"/>
          </a:xfrm>
        </p:grpSpPr>
        <p:sp>
          <p:nvSpPr>
            <p:cNvPr id="7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12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" t="4895" r="628" b="153"/>
          <a:stretch/>
        </p:blipFill>
        <p:spPr>
          <a:xfrm>
            <a:off x="1552754" y="500331"/>
            <a:ext cx="9066363" cy="5788325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561205" y="497051"/>
            <a:ext cx="9056502" cy="5771960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3986474" y="2963606"/>
            <a:ext cx="41771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출석입력요청</a:t>
            </a:r>
            <a:endParaRPr lang="en-US" altLang="ko-KR" sz="5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04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1383209" y="1110439"/>
            <a:ext cx="9889193" cy="369331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세부탭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149775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개인회원 로그인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785643" y="1110439"/>
            <a:ext cx="588646" cy="369331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순서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149774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188506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188505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2647828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 훈련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2647827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4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035135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일학습병행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035134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42244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출석입력요청 확인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42243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6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4193037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동의 여부 선택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4193037"/>
            <a:ext cx="588646" cy="369330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8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01485AD-4265-4012-BB84-E2DC0841A0A6}"/>
              </a:ext>
            </a:extLst>
          </p:cNvPr>
          <p:cNvSpPr/>
          <p:nvPr/>
        </p:nvSpPr>
        <p:spPr>
          <a:xfrm>
            <a:off x="-1" y="331235"/>
            <a:ext cx="5382884" cy="381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출석입력요청 확인 흐름도</a:t>
            </a:r>
            <a:endParaRPr lang="ko-KR" altLang="en-US" sz="2000" dirty="0">
              <a:latin typeface="HY견고딕" panose="02030600000101010101" pitchFamily="18" charset="-127"/>
              <a:ea typeface="HY견고딕" panose="02030600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4580768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처리완료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4580768"/>
            <a:ext cx="588646" cy="369330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9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2266645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 서비스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2266644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805732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출석입력요청 해당일 선택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805731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7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4440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40"/>
            <a:ext cx="2980594" cy="6444524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255" y="206737"/>
            <a:ext cx="2980594" cy="6444527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 flipH="1" flipV="1">
            <a:off x="8508303" y="4271127"/>
            <a:ext cx="750498" cy="2393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cxnSp>
        <p:nvCxnSpPr>
          <p:cNvPr id="20" name="꺾인 연결선 19"/>
          <p:cNvCxnSpPr>
            <a:stCxn id="16" idx="3"/>
            <a:endCxn id="19" idx="3"/>
          </p:cNvCxnSpPr>
          <p:nvPr/>
        </p:nvCxnSpPr>
        <p:spPr>
          <a:xfrm flipV="1">
            <a:off x="4079447" y="4390777"/>
            <a:ext cx="4428856" cy="1965761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그룹 20"/>
          <p:cNvGrpSpPr/>
          <p:nvPr/>
        </p:nvGrpSpPr>
        <p:grpSpPr>
          <a:xfrm>
            <a:off x="2952065" y="6022029"/>
            <a:ext cx="1127382" cy="669016"/>
            <a:chOff x="2952065" y="6022029"/>
            <a:chExt cx="1127382" cy="669016"/>
          </a:xfrm>
        </p:grpSpPr>
        <p:sp>
          <p:nvSpPr>
            <p:cNvPr id="16" name="직사각형 15"/>
            <p:cNvSpPr/>
            <p:nvPr/>
          </p:nvSpPr>
          <p:spPr>
            <a:xfrm>
              <a:off x="3511951" y="6074511"/>
              <a:ext cx="567496" cy="56405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2065" y="6022029"/>
              <a:ext cx="669016" cy="669016"/>
            </a:xfrm>
            <a:prstGeom prst="rect">
              <a:avLst/>
            </a:prstGeom>
          </p:spPr>
        </p:pic>
      </p:grpSp>
      <p:grpSp>
        <p:nvGrpSpPr>
          <p:cNvPr id="25" name="그룹 24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6" name="오각형 25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출석 입력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요청 확인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7" name="갈매기형 수장 26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  <p:pic>
        <p:nvPicPr>
          <p:cNvPr id="28" name="그림 27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55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36"/>
            <a:ext cx="2980594" cy="6444528"/>
          </a:xfrm>
          <a:prstGeom prst="rect">
            <a:avLst/>
          </a:prstGeom>
        </p:spPr>
      </p:pic>
      <p:grpSp>
        <p:nvGrpSpPr>
          <p:cNvPr id="7" name="그룹 6"/>
          <p:cNvGrpSpPr/>
          <p:nvPr/>
        </p:nvGrpSpPr>
        <p:grpSpPr>
          <a:xfrm>
            <a:off x="3287629" y="2065562"/>
            <a:ext cx="1512970" cy="669016"/>
            <a:chOff x="2373229" y="2052862"/>
            <a:chExt cx="1512970" cy="669016"/>
          </a:xfrm>
        </p:grpSpPr>
        <p:sp>
          <p:nvSpPr>
            <p:cNvPr id="8" name="직사각형 7"/>
            <p:cNvSpPr/>
            <p:nvPr/>
          </p:nvSpPr>
          <p:spPr>
            <a:xfrm>
              <a:off x="2874790" y="2143482"/>
              <a:ext cx="1011409" cy="48777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229" y="2052862"/>
              <a:ext cx="669016" cy="669016"/>
            </a:xfrm>
            <a:prstGeom prst="rect">
              <a:avLst/>
            </a:prstGeom>
          </p:spPr>
        </p:pic>
      </p:grp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433" y="206736"/>
            <a:ext cx="2980594" cy="6444528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7516640" y="2836177"/>
            <a:ext cx="2719560" cy="13802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981" y="2721884"/>
            <a:ext cx="669016" cy="669016"/>
          </a:xfrm>
          <a:prstGeom prst="rect">
            <a:avLst/>
          </a:prstGeom>
        </p:spPr>
      </p:pic>
      <p:sp>
        <p:nvSpPr>
          <p:cNvPr id="13" name="타원 12"/>
          <p:cNvSpPr/>
          <p:nvPr/>
        </p:nvSpPr>
        <p:spPr>
          <a:xfrm>
            <a:off x="4591032" y="2121664"/>
            <a:ext cx="216556" cy="192770"/>
          </a:xfrm>
          <a:prstGeom prst="ellipse">
            <a:avLst/>
          </a:prstGeom>
          <a:solidFill>
            <a:srgbClr val="C0000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latin typeface="HY견고딕" panose="02030600000101010101" pitchFamily="18" charset="-127"/>
                <a:ea typeface="HY견고딕" panose="02030600000101010101" pitchFamily="18" charset="-127"/>
              </a:rPr>
              <a:t>N</a:t>
            </a:r>
            <a:endParaRPr lang="ko-KR" altLang="en-US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10019644" y="2121664"/>
            <a:ext cx="216556" cy="192770"/>
          </a:xfrm>
          <a:prstGeom prst="ellipse">
            <a:avLst/>
          </a:prstGeom>
          <a:solidFill>
            <a:srgbClr val="C0000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latin typeface="HY견고딕" panose="02030600000101010101" pitchFamily="18" charset="-127"/>
                <a:ea typeface="HY견고딕" panose="02030600000101010101" pitchFamily="18" charset="-127"/>
              </a:rPr>
              <a:t>N</a:t>
            </a:r>
            <a:endParaRPr lang="ko-KR" altLang="en-US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672630" y="2595222"/>
            <a:ext cx="1228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알림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확인</a:t>
            </a:r>
            <a:endParaRPr lang="en-US" altLang="ko-K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1" name="오각형 20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출석 입력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요청 확인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6" name="갈매기형 수장 25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629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36"/>
            <a:ext cx="2980594" cy="6444528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2056720" y="5124425"/>
            <a:ext cx="2718480" cy="6540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943" y="5007884"/>
            <a:ext cx="669016" cy="669016"/>
          </a:xfrm>
          <a:prstGeom prst="rect">
            <a:avLst/>
          </a:prstGeom>
        </p:spPr>
      </p:pic>
      <p:sp>
        <p:nvSpPr>
          <p:cNvPr id="14" name="타원 13"/>
          <p:cNvSpPr/>
          <p:nvPr/>
        </p:nvSpPr>
        <p:spPr>
          <a:xfrm>
            <a:off x="4558644" y="1778962"/>
            <a:ext cx="216556" cy="192770"/>
          </a:xfrm>
          <a:prstGeom prst="ellipse">
            <a:avLst/>
          </a:prstGeom>
          <a:solidFill>
            <a:srgbClr val="C0000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latin typeface="HY견고딕" panose="02030600000101010101" pitchFamily="18" charset="-127"/>
                <a:ea typeface="HY견고딕" panose="02030600000101010101" pitchFamily="18" charset="-127"/>
              </a:rPr>
              <a:t>N</a:t>
            </a:r>
            <a:endParaRPr lang="ko-KR" altLang="en-US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056720" y="3931310"/>
            <a:ext cx="2718480" cy="1114674"/>
          </a:xfrm>
          <a:prstGeom prst="rect">
            <a:avLst/>
          </a:prstGeom>
          <a:solidFill>
            <a:srgbClr val="FFFF65">
              <a:alpha val="3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969031" y="1720840"/>
            <a:ext cx="235478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*</a:t>
            </a:r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주의</a:t>
            </a:r>
            <a:r>
              <a:rPr lang="en-US" altLang="ko-K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*</a:t>
            </a: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출석입력요청정보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확인 후 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동의 여부 선택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endParaRPr lang="en-US" altLang="ko-K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endParaRPr lang="en-US" altLang="ko-K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미동의 선택 시</a:t>
            </a:r>
            <a:endParaRPr lang="en-US" altLang="ko-K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사유 입력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예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출석시간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불일치</a:t>
            </a:r>
            <a:endParaRPr lang="en-US" altLang="ko-K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442" y="206736"/>
            <a:ext cx="2980594" cy="6444528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sp>
        <p:nvSpPr>
          <p:cNvPr id="8" name="모서리가 둥근 직사각형 7"/>
          <p:cNvSpPr/>
          <p:nvPr/>
        </p:nvSpPr>
        <p:spPr>
          <a:xfrm>
            <a:off x="7476811" y="2851265"/>
            <a:ext cx="2826328" cy="1155469"/>
          </a:xfrm>
          <a:prstGeom prst="roundRect">
            <a:avLst/>
          </a:prstGeom>
          <a:solidFill>
            <a:schemeClr val="bg2">
              <a:lumMod val="2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m.hrd.go.kr</a:t>
            </a:r>
          </a:p>
          <a:p>
            <a:pPr algn="ctr"/>
            <a:r>
              <a:rPr lang="ko-KR" altLang="en-US" sz="12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출석결과확인 </a:t>
            </a:r>
            <a:r>
              <a:rPr lang="ko-KR" altLang="en-US" sz="1200" b="1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동의처리</a:t>
            </a:r>
            <a:r>
              <a:rPr lang="ko-KR" altLang="en-US" sz="12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 되었습니다</a:t>
            </a:r>
            <a:endParaRPr lang="en-US" altLang="ko-KR" sz="1200" b="1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endParaRPr lang="en-US" altLang="ko-KR" sz="1200" b="1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sz="1200" b="1" dirty="0">
                <a:solidFill>
                  <a:srgbClr val="FFFF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확인</a:t>
            </a:r>
            <a:r>
              <a:rPr lang="ko-KR" altLang="en-US" sz="12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480275" y="5803901"/>
            <a:ext cx="2717825" cy="2666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258" y="5628142"/>
            <a:ext cx="669016" cy="669016"/>
          </a:xfrm>
          <a:prstGeom prst="rect">
            <a:avLst/>
          </a:prstGeom>
        </p:spPr>
      </p:pic>
      <p:sp>
        <p:nvSpPr>
          <p:cNvPr id="25" name="타원 24"/>
          <p:cNvSpPr/>
          <p:nvPr/>
        </p:nvSpPr>
        <p:spPr>
          <a:xfrm>
            <a:off x="10035783" y="1778962"/>
            <a:ext cx="216556" cy="192770"/>
          </a:xfrm>
          <a:prstGeom prst="ellipse">
            <a:avLst/>
          </a:prstGeom>
          <a:solidFill>
            <a:srgbClr val="C0000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latin typeface="HY견고딕" panose="02030600000101010101" pitchFamily="18" charset="-127"/>
                <a:ea typeface="HY견고딕" panose="02030600000101010101" pitchFamily="18" charset="-127"/>
              </a:rPr>
              <a:t>N</a:t>
            </a:r>
            <a:endParaRPr lang="ko-KR" altLang="en-US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7618415" y="5135582"/>
            <a:ext cx="2579685" cy="298475"/>
          </a:xfrm>
          <a:prstGeom prst="rect">
            <a:avLst/>
          </a:prstGeom>
          <a:solidFill>
            <a:srgbClr val="FFFF65">
              <a:alpha val="3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7" name="그림 26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grpSp>
        <p:nvGrpSpPr>
          <p:cNvPr id="28" name="그룹 27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9" name="오각형 28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출석 입력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요청 확인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30" name="갈매기형 수장 29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846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1207943" y="47625"/>
            <a:ext cx="9734204" cy="6741621"/>
            <a:chOff x="1403521" y="0"/>
            <a:chExt cx="9498098" cy="6613555"/>
          </a:xfrm>
        </p:grpSpPr>
        <p:sp>
          <p:nvSpPr>
            <p:cNvPr id="21" name="Freeform 47"/>
            <p:cNvSpPr>
              <a:spLocks/>
            </p:cNvSpPr>
            <p:nvPr/>
          </p:nvSpPr>
          <p:spPr bwMode="auto">
            <a:xfrm>
              <a:off x="1403521" y="0"/>
              <a:ext cx="9498098" cy="6613555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2" name="Freeform 48"/>
            <p:cNvSpPr>
              <a:spLocks/>
            </p:cNvSpPr>
            <p:nvPr/>
          </p:nvSpPr>
          <p:spPr bwMode="auto">
            <a:xfrm>
              <a:off x="1436921" y="33948"/>
              <a:ext cx="9437987" cy="6545656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rgbClr val="D9D9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3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24" name="Oval 54"/>
            <p:cNvSpPr>
              <a:spLocks noChangeArrowheads="1"/>
            </p:cNvSpPr>
            <p:nvPr/>
          </p:nvSpPr>
          <p:spPr bwMode="auto">
            <a:xfrm>
              <a:off x="6099138" y="210492"/>
              <a:ext cx="100192" cy="101854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5" name="Oval 55"/>
            <p:cNvSpPr>
              <a:spLocks noChangeArrowheads="1"/>
            </p:cNvSpPr>
            <p:nvPr/>
          </p:nvSpPr>
          <p:spPr bwMode="auto">
            <a:xfrm>
              <a:off x="6099138" y="203703"/>
              <a:ext cx="100192" cy="95061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6" name="Oval 56"/>
            <p:cNvSpPr>
              <a:spLocks noChangeArrowheads="1"/>
            </p:cNvSpPr>
            <p:nvPr/>
          </p:nvSpPr>
          <p:spPr bwMode="auto">
            <a:xfrm>
              <a:off x="6119173" y="217282"/>
              <a:ext cx="60117" cy="679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7" name="Oval 57"/>
            <p:cNvSpPr>
              <a:spLocks noChangeArrowheads="1"/>
            </p:cNvSpPr>
            <p:nvPr/>
          </p:nvSpPr>
          <p:spPr bwMode="auto">
            <a:xfrm>
              <a:off x="6132532" y="237652"/>
              <a:ext cx="33400" cy="33953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8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588580" y="307367"/>
            <a:ext cx="9029127" cy="5973328"/>
            <a:chOff x="1750850" y="244445"/>
            <a:chExt cx="8810123" cy="5859856"/>
          </a:xfrm>
        </p:grpSpPr>
        <p:sp>
          <p:nvSpPr>
            <p:cNvPr id="7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12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" t="4895" r="628" b="153"/>
          <a:stretch/>
        </p:blipFill>
        <p:spPr>
          <a:xfrm>
            <a:off x="1552754" y="500331"/>
            <a:ext cx="9066363" cy="5788325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561205" y="497051"/>
            <a:ext cx="9056502" cy="5771960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3999883" y="2952144"/>
            <a:ext cx="41771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출석결과확인</a:t>
            </a:r>
            <a:endParaRPr lang="en-US" altLang="ko-KR" sz="5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취소</a:t>
            </a:r>
            <a:endParaRPr lang="en-US" altLang="ko-KR" sz="5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49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1383209" y="1110439"/>
            <a:ext cx="9889193" cy="369331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세부탭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149775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개인회원 로그인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785643" y="1110439"/>
            <a:ext cx="588646" cy="369331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순서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149774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188506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188505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2647828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 훈련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2647827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4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035135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일학습병행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035134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42244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학습활동서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작성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42243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6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4193037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해당 월차</a:t>
            </a: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등록</a:t>
            </a: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/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수정  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4193037"/>
            <a:ext cx="588646" cy="369330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8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01485AD-4265-4012-BB84-E2DC0841A0A6}"/>
              </a:ext>
            </a:extLst>
          </p:cNvPr>
          <p:cNvSpPr/>
          <p:nvPr/>
        </p:nvSpPr>
        <p:spPr>
          <a:xfrm>
            <a:off x="-1" y="331235"/>
            <a:ext cx="5382884" cy="381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출석결과확인 취소 흐름도</a:t>
            </a:r>
            <a:endParaRPr lang="ko-KR" altLang="en-US" sz="2000" dirty="0">
              <a:latin typeface="HY견고딕" panose="02030600000101010101" pitchFamily="18" charset="-127"/>
              <a:ea typeface="HY견고딕" panose="02030600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4580768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출석결과확인 취소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4580768"/>
            <a:ext cx="588646" cy="369330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9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2266645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 서비스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2266644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805732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OJT/Off-JT </a:t>
            </a:r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학습활동서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관리 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805731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7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551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40"/>
            <a:ext cx="2980594" cy="6444524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255" y="206737"/>
            <a:ext cx="2980594" cy="6444527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 flipH="1" flipV="1">
            <a:off x="8508303" y="4271127"/>
            <a:ext cx="750498" cy="2393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cxnSp>
        <p:nvCxnSpPr>
          <p:cNvPr id="20" name="꺾인 연결선 19"/>
          <p:cNvCxnSpPr>
            <a:stCxn id="16" idx="3"/>
            <a:endCxn id="19" idx="3"/>
          </p:cNvCxnSpPr>
          <p:nvPr/>
        </p:nvCxnSpPr>
        <p:spPr>
          <a:xfrm flipV="1">
            <a:off x="4079447" y="4390777"/>
            <a:ext cx="4428856" cy="1965761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그룹 20"/>
          <p:cNvGrpSpPr/>
          <p:nvPr/>
        </p:nvGrpSpPr>
        <p:grpSpPr>
          <a:xfrm>
            <a:off x="2952065" y="6022029"/>
            <a:ext cx="1127382" cy="669016"/>
            <a:chOff x="2952065" y="6022029"/>
            <a:chExt cx="1127382" cy="669016"/>
          </a:xfrm>
        </p:grpSpPr>
        <p:sp>
          <p:nvSpPr>
            <p:cNvPr id="16" name="직사각형 15"/>
            <p:cNvSpPr/>
            <p:nvPr/>
          </p:nvSpPr>
          <p:spPr>
            <a:xfrm>
              <a:off x="3511951" y="6074511"/>
              <a:ext cx="567496" cy="56405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2065" y="6022029"/>
              <a:ext cx="669016" cy="669016"/>
            </a:xfrm>
            <a:prstGeom prst="rect">
              <a:avLst/>
            </a:prstGeom>
          </p:spPr>
        </p:pic>
      </p:grpSp>
      <p:grpSp>
        <p:nvGrpSpPr>
          <p:cNvPr id="13" name="그룹 12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2" name="오각형 21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출석</a:t>
              </a:r>
              <a:r>
                <a:rPr lang="en-US" altLang="ko-KR" sz="2000" b="1" dirty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 </a:t>
              </a:r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결과 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확인 취소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3" name="갈매기형 수장 22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  <p:pic>
        <p:nvPicPr>
          <p:cNvPr id="24" name="그림 23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26" name="Прямоугольник с двумя скругленными противолежащими углами 53"/>
          <p:cNvSpPr/>
          <p:nvPr/>
        </p:nvSpPr>
        <p:spPr>
          <a:xfrm>
            <a:off x="2317529" y="2812672"/>
            <a:ext cx="7383309" cy="903390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1830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ko-KR" altLang="en-US" sz="2800" spc="-1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  <a:cs typeface="Tahoma" panose="020B0604030504040204" pitchFamily="34" charset="0"/>
              </a:rPr>
              <a:t>학교 요청이 있을 경우 출석결과확인 취소하기</a:t>
            </a:r>
            <a:r>
              <a:rPr lang="en-US" altLang="ko-KR" sz="2800" spc="-1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  <a:cs typeface="Tahoma" panose="020B0604030504040204" pitchFamily="34" charset="0"/>
              </a:rPr>
              <a:t>!</a:t>
            </a:r>
            <a:endParaRPr lang="id-ID" sz="2800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81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1926203" y="198511"/>
            <a:ext cx="2980594" cy="6444524"/>
            <a:chOff x="1898234" y="198515"/>
            <a:chExt cx="2980594" cy="6444524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8234" y="198515"/>
              <a:ext cx="2980594" cy="6444524"/>
            </a:xfrm>
            <a:prstGeom prst="rect">
              <a:avLst/>
            </a:prstGeom>
          </p:spPr>
        </p:pic>
        <p:sp>
          <p:nvSpPr>
            <p:cNvPr id="9" name="직사각형 8"/>
            <p:cNvSpPr/>
            <p:nvPr/>
          </p:nvSpPr>
          <p:spPr>
            <a:xfrm>
              <a:off x="4366759" y="3319138"/>
              <a:ext cx="362600" cy="3604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1956" y="3187293"/>
              <a:ext cx="669016" cy="669016"/>
            </a:xfrm>
            <a:prstGeom prst="rect">
              <a:avLst/>
            </a:prstGeom>
          </p:spPr>
        </p:pic>
      </p:grpSp>
      <p:grpSp>
        <p:nvGrpSpPr>
          <p:cNvPr id="14" name="그룹 13"/>
          <p:cNvGrpSpPr/>
          <p:nvPr/>
        </p:nvGrpSpPr>
        <p:grpSpPr>
          <a:xfrm>
            <a:off x="7390442" y="198511"/>
            <a:ext cx="2980594" cy="6444528"/>
            <a:chOff x="7390442" y="198511"/>
            <a:chExt cx="2980594" cy="6444528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0442" y="198511"/>
              <a:ext cx="2980594" cy="6444528"/>
            </a:xfrm>
            <a:prstGeom prst="rect">
              <a:avLst/>
            </a:prstGeom>
          </p:spPr>
        </p:pic>
        <p:sp>
          <p:nvSpPr>
            <p:cNvPr id="11" name="직사각형 10"/>
            <p:cNvSpPr/>
            <p:nvPr/>
          </p:nvSpPr>
          <p:spPr>
            <a:xfrm>
              <a:off x="8730762" y="4892798"/>
              <a:ext cx="1072660" cy="26828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3148" y="4760953"/>
              <a:ext cx="669016" cy="669016"/>
            </a:xfrm>
            <a:prstGeom prst="rect">
              <a:avLst/>
            </a:prstGeom>
          </p:spPr>
        </p:pic>
      </p:grp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grpSp>
        <p:nvGrpSpPr>
          <p:cNvPr id="19" name="그룹 18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0" name="오각형 19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출석</a:t>
              </a:r>
              <a:r>
                <a:rPr lang="en-US" altLang="ko-KR" sz="2000" b="1" dirty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 </a:t>
              </a:r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결과 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확인 취소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1" name="갈매기형 수장 20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449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247B8EFF-B037-42C7-8F45-04FFC1AC3CAD}"/>
              </a:ext>
            </a:extLst>
          </p:cNvPr>
          <p:cNvSpPr/>
          <p:nvPr/>
        </p:nvSpPr>
        <p:spPr>
          <a:xfrm>
            <a:off x="785643" y="1424159"/>
            <a:ext cx="588646" cy="332520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latin typeface="HY견고딕" panose="02030600000101010101" pitchFamily="18" charset="-127"/>
                <a:ea typeface="HY견고딕" panose="02030600000101010101" pitchFamily="18" charset="-127"/>
              </a:rPr>
              <a:t>순서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C069F5E-4C82-48B8-9832-486FF8ECA5AE}"/>
              </a:ext>
            </a:extLst>
          </p:cNvPr>
          <p:cNvSpPr/>
          <p:nvPr/>
        </p:nvSpPr>
        <p:spPr>
          <a:xfrm>
            <a:off x="785643" y="1776665"/>
            <a:ext cx="588646" cy="2462216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1387768" y="1424160"/>
            <a:ext cx="3430643" cy="332520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절차</a:t>
            </a:r>
            <a:endParaRPr lang="ko-KR" altLang="en-US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7767" y="1780693"/>
            <a:ext cx="3430643" cy="91518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필수 </a:t>
            </a:r>
            <a:r>
              <a:rPr lang="ko-KR" altLang="en-US" sz="14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수행사항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CDDD8198-6ACF-4476-BDA7-2FA8C030A179}"/>
              </a:ext>
            </a:extLst>
          </p:cNvPr>
          <p:cNvSpPr/>
          <p:nvPr/>
        </p:nvSpPr>
        <p:spPr>
          <a:xfrm>
            <a:off x="1387767" y="2719886"/>
            <a:ext cx="3430643" cy="1521879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작성 및 제출 서류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4832894" y="1424159"/>
            <a:ext cx="6315681" cy="332520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준비사항 및 서류</a:t>
            </a:r>
            <a:endParaRPr lang="ko-KR" altLang="en-US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4832892" y="1776665"/>
            <a:ext cx="6315683" cy="912577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개인회원가입</a:t>
            </a:r>
            <a:endParaRPr lang="en-US" altLang="ko-KR" sz="1400" dirty="0" smtClean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HRD-Net 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모바일</a:t>
            </a:r>
            <a: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4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어플</a:t>
            </a:r>
            <a: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  <a:hlinkClick r:id="rId3"/>
              </a:rPr>
              <a:t>http://m.hrd.go.kr/</a:t>
            </a:r>
            <a: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설치</a:t>
            </a:r>
            <a:endParaRPr lang="en-US" altLang="ko-KR" sz="1400" dirty="0" smtClean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4832891" y="2719886"/>
            <a:ext cx="6315684" cy="1521879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학습근로계약서</a:t>
            </a:r>
            <a: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14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친권자동의</a:t>
            </a:r>
            <a: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작성</a:t>
            </a:r>
            <a:endParaRPr lang="en-US" altLang="ko-KR" sz="1400" dirty="0" smtClean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학습근로자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통장 사본 </a:t>
            </a:r>
            <a:endParaRPr lang="en-US" altLang="ko-KR" sz="1400" dirty="0" smtClean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공동훈련센터에서 요청하는 서류 </a:t>
            </a:r>
            <a:endParaRPr lang="en-US" altLang="ko-KR" sz="1400" dirty="0" smtClean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785644" y="1110439"/>
            <a:ext cx="10362931" cy="293734"/>
          </a:xfrm>
          <a:prstGeom prst="rect">
            <a:avLst/>
          </a:prstGeom>
          <a:solidFill>
            <a:srgbClr val="747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훈련 시작 전 </a:t>
            </a:r>
            <a:r>
              <a:rPr lang="ko-KR" altLang="en-US" sz="1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수행사항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701485AD-4265-4012-BB84-E2DC0841A0A6}"/>
              </a:ext>
            </a:extLst>
          </p:cNvPr>
          <p:cNvSpPr/>
          <p:nvPr/>
        </p:nvSpPr>
        <p:spPr>
          <a:xfrm>
            <a:off x="-1" y="331235"/>
            <a:ext cx="5382884" cy="381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훈련 시작 전 </a:t>
            </a:r>
            <a:r>
              <a:rPr lang="ko-KR" altLang="en-US" sz="2000" dirty="0" err="1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수행사항</a:t>
            </a:r>
            <a:endParaRPr lang="ko-KR" altLang="en-US" sz="2000" dirty="0">
              <a:latin typeface="HY견고딕" panose="02030600000101010101" pitchFamily="18" charset="-127"/>
              <a:ea typeface="HY견고딕" panose="02030600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68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36"/>
            <a:ext cx="2980594" cy="6444528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7390442" y="206736"/>
            <a:ext cx="2980594" cy="6444528"/>
            <a:chOff x="7390442" y="206736"/>
            <a:chExt cx="2980594" cy="6444528"/>
          </a:xfrm>
        </p:grpSpPr>
        <p:pic>
          <p:nvPicPr>
            <p:cNvPr id="27" name="그림 2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0442" y="206736"/>
              <a:ext cx="2980594" cy="6444528"/>
            </a:xfrm>
            <a:prstGeom prst="rect">
              <a:avLst/>
            </a:prstGeom>
          </p:spPr>
        </p:pic>
        <p:grpSp>
          <p:nvGrpSpPr>
            <p:cNvPr id="3" name="그룹 2"/>
            <p:cNvGrpSpPr/>
            <p:nvPr/>
          </p:nvGrpSpPr>
          <p:grpSpPr>
            <a:xfrm>
              <a:off x="7929147" y="2936329"/>
              <a:ext cx="1157704" cy="669016"/>
              <a:chOff x="7929147" y="2936329"/>
              <a:chExt cx="1157704" cy="669016"/>
            </a:xfrm>
          </p:grpSpPr>
          <p:sp>
            <p:nvSpPr>
              <p:cNvPr id="34" name="직사각형 33"/>
              <p:cNvSpPr/>
              <p:nvPr/>
            </p:nvSpPr>
            <p:spPr>
              <a:xfrm>
                <a:off x="8515351" y="3112674"/>
                <a:ext cx="571500" cy="316326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35" name="그림 3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29147" y="2936329"/>
                <a:ext cx="669016" cy="669016"/>
              </a:xfrm>
              <a:prstGeom prst="rect">
                <a:avLst/>
              </a:prstGeom>
            </p:spPr>
          </p:pic>
        </p:grpSp>
      </p:grp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grpSp>
        <p:nvGrpSpPr>
          <p:cNvPr id="5" name="그룹 4"/>
          <p:cNvGrpSpPr/>
          <p:nvPr/>
        </p:nvGrpSpPr>
        <p:grpSpPr>
          <a:xfrm>
            <a:off x="1526643" y="2063204"/>
            <a:ext cx="1930706" cy="669016"/>
            <a:chOff x="-1329603" y="1428204"/>
            <a:chExt cx="1930706" cy="669016"/>
          </a:xfrm>
        </p:grpSpPr>
        <p:sp>
          <p:nvSpPr>
            <p:cNvPr id="29" name="직사각형 28"/>
            <p:cNvSpPr/>
            <p:nvPr/>
          </p:nvSpPr>
          <p:spPr>
            <a:xfrm>
              <a:off x="-828042" y="1518824"/>
              <a:ext cx="1429145" cy="48777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2" name="그림 3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29603" y="1428204"/>
              <a:ext cx="669016" cy="669016"/>
            </a:xfrm>
            <a:prstGeom prst="rect">
              <a:avLst/>
            </a:prstGeom>
          </p:spPr>
        </p:pic>
      </p:grpSp>
      <p:pic>
        <p:nvPicPr>
          <p:cNvPr id="18" name="그림 17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008123" y="3385548"/>
            <a:ext cx="1742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취소 훈련 월 </a:t>
            </a:r>
            <a:endParaRPr lang="en-US" altLang="ko-K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등록</a:t>
            </a: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/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수정 클릭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24035" y="2613163"/>
            <a:ext cx="2416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출석결과확인 취소할 </a:t>
            </a:r>
            <a:endParaRPr lang="en-US" altLang="ko-KR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OJT/Off-JT </a:t>
            </a:r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클릭</a:t>
            </a:r>
            <a:endParaRPr lang="en-US" altLang="ko-K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4" name="오각형 23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출석</a:t>
              </a:r>
              <a:r>
                <a:rPr lang="en-US" altLang="ko-KR" sz="2000" b="1" dirty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 </a:t>
              </a:r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결과 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확인 취소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5" name="갈매기형 수장 24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983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4" y="206738"/>
            <a:ext cx="2980592" cy="6444524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3410805" y="4572363"/>
            <a:ext cx="923925" cy="5143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751" y="4624435"/>
            <a:ext cx="669016" cy="669016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18" name="Прямоугольник с двумя скругленными противолежащими углами 53"/>
          <p:cNvSpPr/>
          <p:nvPr/>
        </p:nvSpPr>
        <p:spPr>
          <a:xfrm>
            <a:off x="5469504" y="2812672"/>
            <a:ext cx="7383309" cy="903390"/>
          </a:xfrm>
          <a:prstGeom prst="round2DiagRect">
            <a:avLst>
              <a:gd name="adj1" fmla="val 50000"/>
              <a:gd name="adj2" fmla="val 50000"/>
            </a:avLst>
          </a:prstGeom>
          <a:solidFill>
            <a:srgbClr val="1830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ko-KR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  <a:cs typeface="Tahoma" panose="020B0604030504040204" pitchFamily="34" charset="0"/>
              </a:rPr>
              <a:t>학교 요청이 있을 경우 취소하기</a:t>
            </a:r>
            <a:r>
              <a:rPr lang="en-US" altLang="ko-K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  <a:cs typeface="Tahoma" panose="020B0604030504040204" pitchFamily="34" charset="0"/>
              </a:rPr>
              <a:t>!</a:t>
            </a:r>
            <a:endParaRPr lang="id-ID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  <a:cs typeface="Tahoma" panose="020B0604030504040204" pitchFamily="34" charset="0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12" name="오각형 11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출석</a:t>
              </a:r>
              <a:r>
                <a:rPr lang="en-US" altLang="ko-KR" sz="2000" b="1" dirty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 </a:t>
              </a:r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결과 </a:t>
              </a:r>
              <a:endParaRPr lang="en-US" altLang="ko-KR" sz="2000" b="1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  <a:p>
              <a:pPr algn="ctr"/>
              <a:r>
                <a:rPr lang="ko-KR" altLang="en-US" sz="2000" b="1" dirty="0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확인 취소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15" name="갈매기형 수장 14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385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1207943" y="47625"/>
            <a:ext cx="9734204" cy="6741621"/>
            <a:chOff x="1403521" y="0"/>
            <a:chExt cx="9498098" cy="6613555"/>
          </a:xfrm>
        </p:grpSpPr>
        <p:sp>
          <p:nvSpPr>
            <p:cNvPr id="21" name="Freeform 47"/>
            <p:cNvSpPr>
              <a:spLocks/>
            </p:cNvSpPr>
            <p:nvPr/>
          </p:nvSpPr>
          <p:spPr bwMode="auto">
            <a:xfrm>
              <a:off x="1403521" y="0"/>
              <a:ext cx="9498098" cy="6613555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2" name="Freeform 48"/>
            <p:cNvSpPr>
              <a:spLocks/>
            </p:cNvSpPr>
            <p:nvPr/>
          </p:nvSpPr>
          <p:spPr bwMode="auto">
            <a:xfrm>
              <a:off x="1436921" y="33948"/>
              <a:ext cx="9437987" cy="6545656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rgbClr val="D9D9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3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24" name="Oval 54"/>
            <p:cNvSpPr>
              <a:spLocks noChangeArrowheads="1"/>
            </p:cNvSpPr>
            <p:nvPr/>
          </p:nvSpPr>
          <p:spPr bwMode="auto">
            <a:xfrm>
              <a:off x="6099138" y="210492"/>
              <a:ext cx="100192" cy="101854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5" name="Oval 55"/>
            <p:cNvSpPr>
              <a:spLocks noChangeArrowheads="1"/>
            </p:cNvSpPr>
            <p:nvPr/>
          </p:nvSpPr>
          <p:spPr bwMode="auto">
            <a:xfrm>
              <a:off x="6099138" y="203703"/>
              <a:ext cx="100192" cy="95061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6" name="Oval 56"/>
            <p:cNvSpPr>
              <a:spLocks noChangeArrowheads="1"/>
            </p:cNvSpPr>
            <p:nvPr/>
          </p:nvSpPr>
          <p:spPr bwMode="auto">
            <a:xfrm>
              <a:off x="6119173" y="217282"/>
              <a:ext cx="60117" cy="679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7" name="Oval 57"/>
            <p:cNvSpPr>
              <a:spLocks noChangeArrowheads="1"/>
            </p:cNvSpPr>
            <p:nvPr/>
          </p:nvSpPr>
          <p:spPr bwMode="auto">
            <a:xfrm>
              <a:off x="6132532" y="237652"/>
              <a:ext cx="33400" cy="33953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8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588580" y="307367"/>
            <a:ext cx="9029127" cy="5973328"/>
            <a:chOff x="1750850" y="244445"/>
            <a:chExt cx="8810123" cy="5859856"/>
          </a:xfrm>
        </p:grpSpPr>
        <p:sp>
          <p:nvSpPr>
            <p:cNvPr id="7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12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" t="4895" r="628" b="153"/>
          <a:stretch/>
        </p:blipFill>
        <p:spPr>
          <a:xfrm>
            <a:off x="1552754" y="500331"/>
            <a:ext cx="9066363" cy="5788325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561205" y="497051"/>
            <a:ext cx="9056502" cy="5771960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3999883" y="2952144"/>
            <a:ext cx="41771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발급대장</a:t>
            </a:r>
            <a:endParaRPr lang="en-US" altLang="ko-KR" sz="5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89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1383209" y="1110439"/>
            <a:ext cx="9889193" cy="369331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세부탭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149775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개인회원 로그인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785643" y="1110439"/>
            <a:ext cx="588646" cy="369331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순서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149774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188506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188505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2647828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 훈련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2647827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4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035135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일학습병행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035134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42244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발급대장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42243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6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01485AD-4265-4012-BB84-E2DC0841A0A6}"/>
              </a:ext>
            </a:extLst>
          </p:cNvPr>
          <p:cNvSpPr/>
          <p:nvPr/>
        </p:nvSpPr>
        <p:spPr>
          <a:xfrm>
            <a:off x="-1" y="331235"/>
            <a:ext cx="5382884" cy="381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err="1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발급대장</a:t>
            </a:r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 흐름도</a:t>
            </a:r>
            <a:endParaRPr lang="ko-KR" altLang="en-US" sz="2000" dirty="0">
              <a:latin typeface="HY견고딕" panose="02030600000101010101" pitchFamily="18" charset="-127"/>
              <a:ea typeface="HY견고딕" panose="02030600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32" name="직사각형 31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2266645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마이 서비스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2266644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3805732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발급 대장 확인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3805731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7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409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3" y="206740"/>
            <a:ext cx="2980594" cy="6444524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255" y="206737"/>
            <a:ext cx="2980594" cy="6444527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 flipH="1" flipV="1">
            <a:off x="8508303" y="4271127"/>
            <a:ext cx="750498" cy="2393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cxnSp>
        <p:nvCxnSpPr>
          <p:cNvPr id="20" name="꺾인 연결선 19"/>
          <p:cNvCxnSpPr>
            <a:stCxn id="16" idx="3"/>
            <a:endCxn id="19" idx="3"/>
          </p:cNvCxnSpPr>
          <p:nvPr/>
        </p:nvCxnSpPr>
        <p:spPr>
          <a:xfrm flipV="1">
            <a:off x="4079447" y="4390777"/>
            <a:ext cx="4428856" cy="1965761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그룹 20"/>
          <p:cNvGrpSpPr/>
          <p:nvPr/>
        </p:nvGrpSpPr>
        <p:grpSpPr>
          <a:xfrm>
            <a:off x="2952065" y="6022029"/>
            <a:ext cx="1127382" cy="669016"/>
            <a:chOff x="2952065" y="6022029"/>
            <a:chExt cx="1127382" cy="669016"/>
          </a:xfrm>
        </p:grpSpPr>
        <p:sp>
          <p:nvSpPr>
            <p:cNvPr id="16" name="직사각형 15"/>
            <p:cNvSpPr/>
            <p:nvPr/>
          </p:nvSpPr>
          <p:spPr>
            <a:xfrm>
              <a:off x="3511951" y="6074511"/>
              <a:ext cx="567496" cy="56405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2065" y="6022029"/>
              <a:ext cx="669016" cy="669016"/>
            </a:xfrm>
            <a:prstGeom prst="rect">
              <a:avLst/>
            </a:prstGeom>
          </p:spPr>
        </p:pic>
      </p:grpSp>
      <p:grpSp>
        <p:nvGrpSpPr>
          <p:cNvPr id="13" name="그룹 12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2" name="오각형 21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발급대장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3" name="갈매기형 수장 22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  <p:pic>
        <p:nvPicPr>
          <p:cNvPr id="24" name="그림 23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73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204" y="206738"/>
            <a:ext cx="2980592" cy="6444524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2407733" y="2052862"/>
            <a:ext cx="1512970" cy="669016"/>
            <a:chOff x="2373229" y="2052862"/>
            <a:chExt cx="1512970" cy="669016"/>
          </a:xfrm>
        </p:grpSpPr>
        <p:sp>
          <p:nvSpPr>
            <p:cNvPr id="7" name="직사각형 6"/>
            <p:cNvSpPr/>
            <p:nvPr/>
          </p:nvSpPr>
          <p:spPr>
            <a:xfrm>
              <a:off x="2874790" y="2143482"/>
              <a:ext cx="1011409" cy="48777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229" y="2052862"/>
              <a:ext cx="669016" cy="669016"/>
            </a:xfrm>
            <a:prstGeom prst="rect">
              <a:avLst/>
            </a:prstGeom>
          </p:spPr>
        </p:pic>
      </p:grpSp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443" y="206738"/>
            <a:ext cx="2980592" cy="6444524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1644850" y="0"/>
            <a:ext cx="3543300" cy="6858000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5" r="24689"/>
          <a:stretch/>
        </p:blipFill>
        <p:spPr>
          <a:xfrm>
            <a:off x="7109089" y="0"/>
            <a:ext cx="3543300" cy="6858000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7515851" y="3296073"/>
            <a:ext cx="2715077" cy="309769"/>
          </a:xfrm>
          <a:prstGeom prst="rect">
            <a:avLst/>
          </a:prstGeom>
          <a:solidFill>
            <a:srgbClr val="FFFF65">
              <a:alpha val="3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7540928" y="3236510"/>
            <a:ext cx="273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발급 가능 과정 확인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713" y="3163364"/>
            <a:ext cx="669016" cy="669016"/>
          </a:xfrm>
          <a:prstGeom prst="rect">
            <a:avLst/>
          </a:prstGeom>
        </p:spPr>
      </p:pic>
      <p:grpSp>
        <p:nvGrpSpPr>
          <p:cNvPr id="22" name="그룹 21"/>
          <p:cNvGrpSpPr/>
          <p:nvPr/>
        </p:nvGrpSpPr>
        <p:grpSpPr>
          <a:xfrm>
            <a:off x="0" y="635966"/>
            <a:ext cx="1789824" cy="791272"/>
            <a:chOff x="-7251" y="474453"/>
            <a:chExt cx="578949" cy="497032"/>
          </a:xfrm>
        </p:grpSpPr>
        <p:sp>
          <p:nvSpPr>
            <p:cNvPr id="23" name="오각형 22"/>
            <p:cNvSpPr/>
            <p:nvPr/>
          </p:nvSpPr>
          <p:spPr>
            <a:xfrm>
              <a:off x="-7251" y="474453"/>
              <a:ext cx="557665" cy="497032"/>
            </a:xfrm>
            <a:prstGeom prst="homePlate">
              <a:avLst>
                <a:gd name="adj" fmla="val 45185"/>
              </a:avLst>
            </a:prstGeom>
            <a:solidFill>
              <a:srgbClr val="1830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ko-KR" altLang="en-US" sz="2000" b="1" dirty="0" err="1" smtClean="0">
                  <a:latin typeface="HY견고딕" panose="02030600000101010101" pitchFamily="18" charset="-127"/>
                  <a:ea typeface="HY견고딕" panose="02030600000101010101" pitchFamily="18" charset="-127"/>
                  <a:cs typeface="함초롬바탕" panose="02030604000101010101" pitchFamily="18" charset="-127"/>
                </a:rPr>
                <a:t>발급대장</a:t>
              </a:r>
              <a:endPara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  <p:sp>
          <p:nvSpPr>
            <p:cNvPr id="24" name="갈매기형 수장 23"/>
            <p:cNvSpPr/>
            <p:nvPr/>
          </p:nvSpPr>
          <p:spPr>
            <a:xfrm>
              <a:off x="433512" y="474453"/>
              <a:ext cx="138186" cy="497032"/>
            </a:xfrm>
            <a:prstGeom prst="chevron">
              <a:avLst>
                <a:gd name="adj" fmla="val 46855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35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814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>
            <a:extLst>
              <a:ext uri="{FF2B5EF4-FFF2-40B4-BE49-F238E27FC236}">
                <a16:creationId xmlns:a16="http://schemas.microsoft.com/office/drawing/2014/main" id="{247B8EFF-B037-42C7-8F45-04FFC1AC3CAD}"/>
              </a:ext>
            </a:extLst>
          </p:cNvPr>
          <p:cNvSpPr/>
          <p:nvPr/>
        </p:nvSpPr>
        <p:spPr>
          <a:xfrm>
            <a:off x="782377" y="1424159"/>
            <a:ext cx="588646" cy="332520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latin typeface="HY견고딕" panose="02030600000101010101" pitchFamily="18" charset="-127"/>
                <a:ea typeface="HY견고딕" panose="02030600000101010101" pitchFamily="18" charset="-127"/>
              </a:rPr>
              <a:t>순서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FC069F5E-4C82-48B8-9832-486FF8ECA5AE}"/>
              </a:ext>
            </a:extLst>
          </p:cNvPr>
          <p:cNvSpPr/>
          <p:nvPr/>
        </p:nvSpPr>
        <p:spPr>
          <a:xfrm>
            <a:off x="779027" y="1781010"/>
            <a:ext cx="588646" cy="1504557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1385756" y="1424160"/>
            <a:ext cx="3430643" cy="332520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절차</a:t>
            </a:r>
            <a:endParaRPr lang="ko-KR" altLang="en-US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4829877" y="1424159"/>
            <a:ext cx="6315681" cy="332520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준비사항 및 서류</a:t>
            </a:r>
            <a:endParaRPr lang="ko-KR" altLang="en-US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785644" y="1110439"/>
            <a:ext cx="10359914" cy="293734"/>
          </a:xfrm>
          <a:prstGeom prst="rect">
            <a:avLst/>
          </a:prstGeom>
          <a:solidFill>
            <a:srgbClr val="747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출결관리</a:t>
            </a:r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수행사항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3079026" y="1778619"/>
            <a:ext cx="1725906" cy="693944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훈련 시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4823257" y="1776665"/>
            <a:ext cx="6315683" cy="693795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(Off-JT 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훈련</a:t>
            </a:r>
            <a: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 </a:t>
            </a:r>
            <a:r>
              <a:rPr lang="ko-KR" altLang="en-US" sz="14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수기출석부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서명</a:t>
            </a:r>
            <a:endParaRPr lang="en-US" altLang="ko-KR" sz="1400" dirty="0" smtClean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4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(OJT </a:t>
            </a:r>
            <a:r>
              <a:rPr lang="ko-KR" altLang="en-US" sz="14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훈련</a:t>
            </a:r>
            <a:r>
              <a:rPr lang="en-US" altLang="ko-KR" sz="14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 HRD-Net </a:t>
            </a:r>
            <a:r>
              <a:rPr lang="ko-KR" altLang="en-US" sz="1400" dirty="0" err="1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비콘</a:t>
            </a:r>
            <a:r>
              <a:rPr lang="ko-KR" altLang="en-US" sz="14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출결  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3079026" y="2490446"/>
            <a:ext cx="1725906" cy="795902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비콘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출결 불가 시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4823257" y="2490446"/>
            <a:ext cx="6315683" cy="79512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출석입력요청 대장 성명 및 서명 작성</a:t>
            </a:r>
            <a:endParaRPr lang="en-US" altLang="ko-KR" sz="1400" dirty="0" smtClean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출석입력요청</a:t>
            </a:r>
            <a:r>
              <a:rPr lang="en-US" altLang="ko-KR" sz="14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‘</a:t>
            </a:r>
            <a:r>
              <a:rPr lang="ko-KR" altLang="en-US" sz="14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동의</a:t>
            </a:r>
            <a:r>
              <a:rPr lang="en-US" altLang="ko-KR" sz="14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’</a:t>
            </a:r>
            <a:endParaRPr lang="en-US" altLang="ko-KR" sz="1400" dirty="0" smtClean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247B8EFF-B037-42C7-8F45-04FFC1AC3CAD}"/>
              </a:ext>
            </a:extLst>
          </p:cNvPr>
          <p:cNvSpPr/>
          <p:nvPr/>
        </p:nvSpPr>
        <p:spPr>
          <a:xfrm>
            <a:off x="785642" y="4119021"/>
            <a:ext cx="588646" cy="332520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latin typeface="HY견고딕" panose="02030600000101010101" pitchFamily="18" charset="-127"/>
                <a:ea typeface="HY견고딕" panose="02030600000101010101" pitchFamily="18" charset="-127"/>
              </a:rPr>
              <a:t>순서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FC069F5E-4C82-48B8-9832-486FF8ECA5AE}"/>
              </a:ext>
            </a:extLst>
          </p:cNvPr>
          <p:cNvSpPr/>
          <p:nvPr/>
        </p:nvSpPr>
        <p:spPr>
          <a:xfrm>
            <a:off x="782377" y="4474114"/>
            <a:ext cx="588646" cy="985365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1384171" y="4119021"/>
            <a:ext cx="3430643" cy="332519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절차</a:t>
            </a:r>
            <a:endParaRPr lang="ko-KR" altLang="en-US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0905" y="4471527"/>
            <a:ext cx="3430643" cy="988994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학습관리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4833320" y="4119020"/>
            <a:ext cx="6312237" cy="332520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준비사항 및 서류</a:t>
            </a:r>
            <a:endParaRPr lang="ko-KR" altLang="en-US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4830053" y="4474114"/>
            <a:ext cx="6315503" cy="985365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err="1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학습활동서</a:t>
            </a:r>
            <a:r>
              <a:rPr lang="ko-KR" altLang="en-US" sz="14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작성</a:t>
            </a:r>
            <a:r>
              <a:rPr lang="en-US" altLang="ko-KR" sz="14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(Off-JT,</a:t>
            </a:r>
            <a:r>
              <a:rPr lang="ko-KR" altLang="en-US" sz="14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OJT </a:t>
            </a:r>
            <a:r>
              <a:rPr lang="ko-KR" altLang="en-US" sz="1400" dirty="0" err="1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훈련실시일</a:t>
            </a:r>
            <a:r>
              <a:rPr lang="ko-KR" altLang="en-US" sz="14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마다 작성</a:t>
            </a:r>
            <a:r>
              <a:rPr lang="en-US" altLang="ko-KR" sz="14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lang="ko-KR" altLang="en-US" sz="1400" dirty="0">
              <a:solidFill>
                <a:schemeClr val="tx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785643" y="3805300"/>
            <a:ext cx="10359915" cy="293734"/>
          </a:xfrm>
          <a:prstGeom prst="rect">
            <a:avLst/>
          </a:prstGeom>
          <a:solidFill>
            <a:srgbClr val="747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학습관리 </a:t>
            </a:r>
            <a:r>
              <a:rPr lang="ko-KR" altLang="en-US" sz="1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수행사항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701485AD-4265-4012-BB84-E2DC0841A0A6}"/>
              </a:ext>
            </a:extLst>
          </p:cNvPr>
          <p:cNvSpPr/>
          <p:nvPr/>
        </p:nvSpPr>
        <p:spPr>
          <a:xfrm>
            <a:off x="-1" y="331235"/>
            <a:ext cx="5382884" cy="381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훈련 실시 중 </a:t>
            </a:r>
            <a:r>
              <a:rPr lang="ko-KR" altLang="en-US" sz="2000" dirty="0" err="1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수행절차</a:t>
            </a:r>
            <a:endParaRPr lang="ko-KR" altLang="en-US" sz="2000" dirty="0">
              <a:latin typeface="HY견고딕" panose="02030600000101010101" pitchFamily="18" charset="-127"/>
              <a:ea typeface="HY견고딕" panose="02030600000101010101" pitchFamily="18" charset="-127"/>
              <a:cs typeface="함초롬바탕" panose="02030604000101010101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0905" y="1778619"/>
            <a:ext cx="1684889" cy="1506948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출결관리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36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>
            <a:extLst>
              <a:ext uri="{FF2B5EF4-FFF2-40B4-BE49-F238E27FC236}">
                <a16:creationId xmlns:a16="http://schemas.microsoft.com/office/drawing/2014/main" id="{247B8EFF-B037-42C7-8F45-04FFC1AC3CAD}"/>
              </a:ext>
            </a:extLst>
          </p:cNvPr>
          <p:cNvSpPr/>
          <p:nvPr/>
        </p:nvSpPr>
        <p:spPr>
          <a:xfrm>
            <a:off x="785643" y="1418203"/>
            <a:ext cx="588646" cy="332520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latin typeface="HY견고딕" panose="02030600000101010101" pitchFamily="18" charset="-127"/>
                <a:ea typeface="HY견고딕" panose="02030600000101010101" pitchFamily="18" charset="-127"/>
              </a:rPr>
              <a:t>순서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FC069F5E-4C82-48B8-9832-486FF8ECA5AE}"/>
              </a:ext>
            </a:extLst>
          </p:cNvPr>
          <p:cNvSpPr/>
          <p:nvPr/>
        </p:nvSpPr>
        <p:spPr>
          <a:xfrm>
            <a:off x="785643" y="1789021"/>
            <a:ext cx="588646" cy="47078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4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1388774" y="1424160"/>
            <a:ext cx="3430643" cy="332520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절차</a:t>
            </a:r>
            <a:endParaRPr lang="ko-KR" altLang="en-US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8773" y="1787705"/>
            <a:ext cx="3430643" cy="472098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내부평가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4827287" y="1424159"/>
            <a:ext cx="6315681" cy="332520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준비사항 및 서류</a:t>
            </a:r>
            <a:endParaRPr lang="ko-KR" altLang="en-US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4827285" y="1787705"/>
            <a:ext cx="6315683" cy="477242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Off-JT or OJT </a:t>
            </a:r>
            <a:r>
              <a:rPr lang="ko-KR" altLang="en-US" sz="14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내부평가</a:t>
            </a:r>
            <a:r>
              <a:rPr lang="ko-KR" altLang="en-US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실시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785644" y="1110439"/>
            <a:ext cx="10357324" cy="293734"/>
          </a:xfrm>
          <a:prstGeom prst="rect">
            <a:avLst/>
          </a:prstGeom>
          <a:solidFill>
            <a:srgbClr val="747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내부평가</a:t>
            </a:r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수행사항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247B8EFF-B037-42C7-8F45-04FFC1AC3CAD}"/>
              </a:ext>
            </a:extLst>
          </p:cNvPr>
          <p:cNvSpPr/>
          <p:nvPr/>
        </p:nvSpPr>
        <p:spPr>
          <a:xfrm>
            <a:off x="785646" y="2783942"/>
            <a:ext cx="588646" cy="332521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latin typeface="HY견고딕" panose="02030600000101010101" pitchFamily="18" charset="-127"/>
                <a:ea typeface="HY견고딕" panose="02030600000101010101" pitchFamily="18" charset="-127"/>
              </a:rPr>
              <a:t>순서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FC069F5E-4C82-48B8-9832-486FF8ECA5AE}"/>
              </a:ext>
            </a:extLst>
          </p:cNvPr>
          <p:cNvSpPr/>
          <p:nvPr/>
        </p:nvSpPr>
        <p:spPr>
          <a:xfrm>
            <a:off x="783386" y="3138806"/>
            <a:ext cx="588646" cy="784800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5</a:t>
            </a:r>
            <a:endParaRPr lang="ko-KR" altLang="en-US" sz="14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1389783" y="2786300"/>
            <a:ext cx="3430643" cy="330165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절차</a:t>
            </a:r>
            <a:endParaRPr lang="ko-KR" altLang="en-US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7522" y="3138806"/>
            <a:ext cx="3430643" cy="78480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외부평가</a:t>
            </a:r>
            <a:endParaRPr lang="en-US" altLang="ko-KR" sz="1400" dirty="0" smtClean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4837929" y="2786300"/>
            <a:ext cx="6305040" cy="330163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준비사항 및 서류</a:t>
            </a:r>
            <a:endParaRPr lang="ko-KR" altLang="en-US" sz="12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4835667" y="3138806"/>
            <a:ext cx="6307302" cy="78480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준비사항 및 서류 </a:t>
            </a:r>
            <a:r>
              <a:rPr lang="en-US" altLang="ko-KR" sz="14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‘</a:t>
            </a:r>
            <a:r>
              <a:rPr lang="ko-KR" altLang="en-US" sz="14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없음</a:t>
            </a:r>
            <a:r>
              <a:rPr lang="en-US" altLang="ko-KR" sz="1400" dirty="0" smtClean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’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785647" y="2470224"/>
            <a:ext cx="10357321" cy="293734"/>
          </a:xfrm>
          <a:prstGeom prst="rect">
            <a:avLst/>
          </a:prstGeom>
          <a:solidFill>
            <a:srgbClr val="747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외부평가</a:t>
            </a:r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수행사항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701485AD-4265-4012-BB84-E2DC0841A0A6}"/>
              </a:ext>
            </a:extLst>
          </p:cNvPr>
          <p:cNvSpPr/>
          <p:nvPr/>
        </p:nvSpPr>
        <p:spPr>
          <a:xfrm>
            <a:off x="-1" y="331235"/>
            <a:ext cx="5382884" cy="381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훈련 실시 중 </a:t>
            </a:r>
            <a:r>
              <a:rPr lang="ko-KR" altLang="en-US" sz="2000" dirty="0" err="1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수행절차</a:t>
            </a:r>
            <a:endParaRPr lang="ko-KR" altLang="en-US" sz="2000" dirty="0">
              <a:latin typeface="HY견고딕" panose="02030600000101010101" pitchFamily="18" charset="-127"/>
              <a:ea typeface="HY견고딕" panose="02030600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70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1207943" y="47625"/>
            <a:ext cx="9734204" cy="6741621"/>
            <a:chOff x="1403521" y="0"/>
            <a:chExt cx="9498098" cy="6613555"/>
          </a:xfrm>
        </p:grpSpPr>
        <p:sp>
          <p:nvSpPr>
            <p:cNvPr id="21" name="Freeform 47"/>
            <p:cNvSpPr>
              <a:spLocks/>
            </p:cNvSpPr>
            <p:nvPr/>
          </p:nvSpPr>
          <p:spPr bwMode="auto">
            <a:xfrm>
              <a:off x="1403521" y="0"/>
              <a:ext cx="9498098" cy="6613555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2" name="Freeform 48"/>
            <p:cNvSpPr>
              <a:spLocks/>
            </p:cNvSpPr>
            <p:nvPr/>
          </p:nvSpPr>
          <p:spPr bwMode="auto">
            <a:xfrm>
              <a:off x="1436921" y="33948"/>
              <a:ext cx="9437987" cy="6545656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rgbClr val="D9D9D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3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24" name="Oval 54"/>
            <p:cNvSpPr>
              <a:spLocks noChangeArrowheads="1"/>
            </p:cNvSpPr>
            <p:nvPr/>
          </p:nvSpPr>
          <p:spPr bwMode="auto">
            <a:xfrm>
              <a:off x="6099138" y="210492"/>
              <a:ext cx="100192" cy="101854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5" name="Oval 55"/>
            <p:cNvSpPr>
              <a:spLocks noChangeArrowheads="1"/>
            </p:cNvSpPr>
            <p:nvPr/>
          </p:nvSpPr>
          <p:spPr bwMode="auto">
            <a:xfrm>
              <a:off x="6099138" y="203703"/>
              <a:ext cx="100192" cy="95061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6" name="Oval 56"/>
            <p:cNvSpPr>
              <a:spLocks noChangeArrowheads="1"/>
            </p:cNvSpPr>
            <p:nvPr/>
          </p:nvSpPr>
          <p:spPr bwMode="auto">
            <a:xfrm>
              <a:off x="6119173" y="217282"/>
              <a:ext cx="60117" cy="6790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7" name="Oval 57"/>
            <p:cNvSpPr>
              <a:spLocks noChangeArrowheads="1"/>
            </p:cNvSpPr>
            <p:nvPr/>
          </p:nvSpPr>
          <p:spPr bwMode="auto">
            <a:xfrm>
              <a:off x="6132532" y="237652"/>
              <a:ext cx="33400" cy="33953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  <p:sp>
          <p:nvSpPr>
            <p:cNvPr id="28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588580" y="307367"/>
            <a:ext cx="9029127" cy="5973328"/>
            <a:chOff x="1750850" y="244445"/>
            <a:chExt cx="8810123" cy="5859856"/>
          </a:xfrm>
        </p:grpSpPr>
        <p:sp>
          <p:nvSpPr>
            <p:cNvPr id="7" name="Rectangle 52"/>
            <p:cNvSpPr>
              <a:spLocks noChangeArrowheads="1"/>
            </p:cNvSpPr>
            <p:nvPr/>
          </p:nvSpPr>
          <p:spPr bwMode="auto">
            <a:xfrm>
              <a:off x="1750850" y="448146"/>
              <a:ext cx="8810123" cy="5656155"/>
            </a:xfrm>
            <a:prstGeom prst="rect">
              <a:avLst/>
            </a:prstGeom>
            <a:solidFill>
              <a:srgbClr val="B4B4B5"/>
            </a:solidFill>
            <a:ln>
              <a:solidFill>
                <a:srgbClr val="B4B4B5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5000" dirty="0"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12" name="Freeform 58"/>
            <p:cNvSpPr>
              <a:spLocks/>
            </p:cNvSpPr>
            <p:nvPr/>
          </p:nvSpPr>
          <p:spPr bwMode="auto">
            <a:xfrm>
              <a:off x="6145891" y="244445"/>
              <a:ext cx="6682" cy="1358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675" dirty="0">
                <a:solidFill>
                  <a:schemeClr val="tx2"/>
                </a:solidFill>
                <a:latin typeface="Source Serif Pro" panose="02040603050405020204" pitchFamily="18" charset="0"/>
              </a:endParaRPr>
            </a:p>
          </p:txBody>
        </p:sp>
      </p:grp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" t="4895" r="628" b="153"/>
          <a:stretch/>
        </p:blipFill>
        <p:spPr>
          <a:xfrm>
            <a:off x="1552754" y="500331"/>
            <a:ext cx="9066363" cy="5788325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1561205" y="497051"/>
            <a:ext cx="9056502" cy="5771960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3999883" y="2952144"/>
            <a:ext cx="41771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비콘</a:t>
            </a:r>
            <a:r>
              <a:rPr lang="ko-KR" altLang="en-US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 출결 </a:t>
            </a:r>
            <a:endParaRPr lang="en-US" altLang="ko-KR" sz="5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91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1383209" y="1110439"/>
            <a:ext cx="9889193" cy="369331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세부탭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149775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개인회원 로그인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E079654-D561-4DC3-AADF-925C78DBDADA}"/>
              </a:ext>
            </a:extLst>
          </p:cNvPr>
          <p:cNvSpPr/>
          <p:nvPr/>
        </p:nvSpPr>
        <p:spPr>
          <a:xfrm>
            <a:off x="785643" y="1110439"/>
            <a:ext cx="588646" cy="369331"/>
          </a:xfrm>
          <a:prstGeom prst="rect">
            <a:avLst/>
          </a:prstGeom>
          <a:solidFill>
            <a:srgbClr val="A1A2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순서</a:t>
            </a:r>
            <a:endParaRPr lang="ko-KR" altLang="en-US" sz="1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149774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1885060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비콘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1885059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1383209" y="2272368"/>
            <a:ext cx="9889193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입실</a:t>
            </a:r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/</a:t>
            </a:r>
            <a:r>
              <a:rPr lang="ko-KR" altLang="en-US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퇴실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664062D-E138-41F8-B0C1-0FD9608DA5CF}"/>
              </a:ext>
            </a:extLst>
          </p:cNvPr>
          <p:cNvSpPr/>
          <p:nvPr/>
        </p:nvSpPr>
        <p:spPr>
          <a:xfrm>
            <a:off x="785642" y="2272367"/>
            <a:ext cx="588646" cy="369331"/>
          </a:xfrm>
          <a:prstGeom prst="rect">
            <a:avLst/>
          </a:prstGeom>
          <a:solidFill>
            <a:srgbClr val="D9D9D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bg2">
                    <a:lumMod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01485AD-4265-4012-BB84-E2DC0841A0A6}"/>
              </a:ext>
            </a:extLst>
          </p:cNvPr>
          <p:cNvSpPr/>
          <p:nvPr/>
        </p:nvSpPr>
        <p:spPr>
          <a:xfrm>
            <a:off x="-1" y="331235"/>
            <a:ext cx="5382884" cy="38173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err="1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비콘</a:t>
            </a:r>
            <a:r>
              <a:rPr lang="ko-KR" altLang="en-US" sz="200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함초롬바탕" panose="02030604000101010101" pitchFamily="18" charset="-127"/>
              </a:rPr>
              <a:t> 출결 흐름도</a:t>
            </a:r>
            <a:endParaRPr lang="ko-KR" altLang="en-US" sz="2000" dirty="0">
              <a:latin typeface="HY견고딕" panose="02030600000101010101" pitchFamily="18" charset="-127"/>
              <a:ea typeface="HY견고딕" panose="02030600000101010101" pitchFamily="18" charset="-127"/>
              <a:cs typeface="함초롬바탕" panose="02030604000101010101" pitchFamily="18" charset="-127"/>
            </a:endParaRP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5EA6F6B2-207F-47B8-9C9C-9332A29DC1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249" y="6487064"/>
            <a:ext cx="1063803" cy="30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21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3073</TotalTime>
  <Words>719</Words>
  <Application>Microsoft Office PowerPoint</Application>
  <PresentationFormat>와이드스크린</PresentationFormat>
  <Paragraphs>379</Paragraphs>
  <Slides>55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55</vt:i4>
      </vt:variant>
    </vt:vector>
  </HeadingPairs>
  <TitlesOfParts>
    <vt:vector size="63" baseType="lpstr">
      <vt:lpstr>HY견고딕</vt:lpstr>
      <vt:lpstr>Source Serif Pro</vt:lpstr>
      <vt:lpstr>나눔스퀘어 ExtraBold</vt:lpstr>
      <vt:lpstr>맑은 고딕</vt:lpstr>
      <vt:lpstr>함초롬바탕</vt:lpstr>
      <vt:lpstr>Arial</vt:lpstr>
      <vt:lpstr>Tahoma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ㅍ</dc:title>
  <dc:creator>최명호</dc:creator>
  <cp:lastModifiedBy>user</cp:lastModifiedBy>
  <cp:revision>279</cp:revision>
  <dcterms:created xsi:type="dcterms:W3CDTF">2020-11-23T03:13:51Z</dcterms:created>
  <dcterms:modified xsi:type="dcterms:W3CDTF">2021-02-18T02:44:22Z</dcterms:modified>
</cp:coreProperties>
</file>